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sldIdLst>
    <p:sldId id="256" r:id="rId5"/>
    <p:sldId id="260" r:id="rId6"/>
    <p:sldId id="2146847628" r:id="rId7"/>
    <p:sldId id="290" r:id="rId8"/>
    <p:sldId id="292" r:id="rId9"/>
    <p:sldId id="291" r:id="rId10"/>
    <p:sldId id="263" r:id="rId11"/>
    <p:sldId id="316" r:id="rId12"/>
    <p:sldId id="325" r:id="rId13"/>
    <p:sldId id="318" r:id="rId14"/>
    <p:sldId id="304" r:id="rId15"/>
    <p:sldId id="306" r:id="rId16"/>
    <p:sldId id="307" r:id="rId17"/>
    <p:sldId id="305" r:id="rId18"/>
    <p:sldId id="312" r:id="rId19"/>
    <p:sldId id="309" r:id="rId20"/>
    <p:sldId id="310" r:id="rId21"/>
    <p:sldId id="315" r:id="rId22"/>
    <p:sldId id="2146847629" r:id="rId23"/>
    <p:sldId id="2146847630" r:id="rId24"/>
    <p:sldId id="326" r:id="rId25"/>
    <p:sldId id="294" r:id="rId26"/>
    <p:sldId id="301" r:id="rId27"/>
    <p:sldId id="328" r:id="rId28"/>
    <p:sldId id="327" r:id="rId29"/>
    <p:sldId id="324" r:id="rId30"/>
    <p:sldId id="314" r:id="rId31"/>
    <p:sldId id="32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A8"/>
    <a:srgbClr val="E2E2E2"/>
    <a:srgbClr val="F3F3F3"/>
    <a:srgbClr val="72B927"/>
    <a:srgbClr val="57C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82" d="100"/>
          <a:sy n="82" d="100"/>
        </p:scale>
        <p:origin x="102" y="4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2021 Net Rental</a:t>
            </a:r>
            <a:r>
              <a:rPr lang="en-US" b="1" baseline="0" dirty="0"/>
              <a:t> Revenue</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Sheet1!$A$4</c:f>
              <c:strCache>
                <c:ptCount val="1"/>
                <c:pt idx="0">
                  <c:v>  Field/Inside Sales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Sheet1!$B$3:$D$3</c:f>
              <c:strCache>
                <c:ptCount val="3"/>
                <c:pt idx="0">
                  <c:v>Actual</c:v>
                </c:pt>
                <c:pt idx="1">
                  <c:v>Budget</c:v>
                </c:pt>
                <c:pt idx="2">
                  <c:v>Prior Year</c:v>
                </c:pt>
              </c:strCache>
            </c:strRef>
          </c:cat>
          <c:val>
            <c:numRef>
              <c:f>Sheet1!$B$4:$D$4</c:f>
              <c:numCache>
                <c:formatCode>"$"#,##0_);[Red]\("$"#,##0\)</c:formatCode>
                <c:ptCount val="3"/>
                <c:pt idx="0">
                  <c:v>968867.12533333339</c:v>
                </c:pt>
                <c:pt idx="1">
                  <c:v>977458.82345478132</c:v>
                </c:pt>
                <c:pt idx="2">
                  <c:v>691139.92000000097</c:v>
                </c:pt>
              </c:numCache>
            </c:numRef>
          </c:val>
          <c:extLst>
            <c:ext xmlns:c16="http://schemas.microsoft.com/office/drawing/2014/chart" uri="{C3380CC4-5D6E-409C-BE32-E72D297353CC}">
              <c16:uniqueId val="{00000000-F30C-4E31-916A-4CC1A911072E}"/>
            </c:ext>
          </c:extLst>
        </c:ser>
        <c:ser>
          <c:idx val="1"/>
          <c:order val="1"/>
          <c:tx>
            <c:strRef>
              <c:f>Sheet1!$A$5</c:f>
              <c:strCache>
                <c:ptCount val="1"/>
                <c:pt idx="0">
                  <c:v>  National accounts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Sheet1!$B$3:$D$3</c:f>
              <c:strCache>
                <c:ptCount val="3"/>
                <c:pt idx="0">
                  <c:v>Actual</c:v>
                </c:pt>
                <c:pt idx="1">
                  <c:v>Budget</c:v>
                </c:pt>
                <c:pt idx="2">
                  <c:v>Prior Year</c:v>
                </c:pt>
              </c:strCache>
            </c:strRef>
          </c:cat>
          <c:val>
            <c:numRef>
              <c:f>Sheet1!$B$5:$D$5</c:f>
              <c:numCache>
                <c:formatCode>"$"#,##0_);[Red]\("$"#,##0\)</c:formatCode>
                <c:ptCount val="3"/>
                <c:pt idx="0">
                  <c:v>416013.8999999988</c:v>
                </c:pt>
                <c:pt idx="1">
                  <c:v>306865.73218165175</c:v>
                </c:pt>
                <c:pt idx="2">
                  <c:v>255794.04000000018</c:v>
                </c:pt>
              </c:numCache>
            </c:numRef>
          </c:val>
          <c:extLst>
            <c:ext xmlns:c16="http://schemas.microsoft.com/office/drawing/2014/chart" uri="{C3380CC4-5D6E-409C-BE32-E72D297353CC}">
              <c16:uniqueId val="{00000001-F30C-4E31-916A-4CC1A911072E}"/>
            </c:ext>
          </c:extLst>
        </c:ser>
        <c:dLbls>
          <c:showLegendKey val="0"/>
          <c:showVal val="0"/>
          <c:showCatName val="0"/>
          <c:showSerName val="0"/>
          <c:showPercent val="0"/>
          <c:showBubbleSize val="0"/>
        </c:dLbls>
        <c:gapWidth val="150"/>
        <c:overlap val="100"/>
        <c:axId val="329077023"/>
        <c:axId val="329079935"/>
      </c:barChart>
      <c:catAx>
        <c:axId val="32907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079935"/>
        <c:crosses val="autoZero"/>
        <c:auto val="1"/>
        <c:lblAlgn val="ctr"/>
        <c:lblOffset val="100"/>
        <c:noMultiLvlLbl val="0"/>
      </c:catAx>
      <c:valAx>
        <c:axId val="3290799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077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2021 Net</a:t>
            </a:r>
            <a:r>
              <a:rPr lang="en-US" b="1" baseline="0" dirty="0"/>
              <a:t> Equipment Revenue</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Sheet1!$N$4</c:f>
              <c:strCache>
                <c:ptCount val="1"/>
                <c:pt idx="0">
                  <c:v>Field/Inside Sales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Sheet1!$O$3:$Q$3</c:f>
              <c:strCache>
                <c:ptCount val="3"/>
                <c:pt idx="0">
                  <c:v>Actual</c:v>
                </c:pt>
                <c:pt idx="1">
                  <c:v>Budget</c:v>
                </c:pt>
                <c:pt idx="2">
                  <c:v>Prior Year</c:v>
                </c:pt>
              </c:strCache>
            </c:strRef>
          </c:cat>
          <c:val>
            <c:numRef>
              <c:f>Sheet1!$O$4:$Q$4</c:f>
              <c:numCache>
                <c:formatCode>"$"#,##0_);[Red]\("$"#,##0\)</c:formatCode>
                <c:ptCount val="3"/>
                <c:pt idx="0">
                  <c:v>1174481.46</c:v>
                </c:pt>
                <c:pt idx="1">
                  <c:v>1006442</c:v>
                </c:pt>
                <c:pt idx="2">
                  <c:v>790707.95</c:v>
                </c:pt>
              </c:numCache>
            </c:numRef>
          </c:val>
          <c:extLst>
            <c:ext xmlns:c16="http://schemas.microsoft.com/office/drawing/2014/chart" uri="{C3380CC4-5D6E-409C-BE32-E72D297353CC}">
              <c16:uniqueId val="{00000000-C65F-4FAA-B680-46E130C0BEE3}"/>
            </c:ext>
          </c:extLst>
        </c:ser>
        <c:ser>
          <c:idx val="1"/>
          <c:order val="1"/>
          <c:tx>
            <c:strRef>
              <c:f>Sheet1!$N$5</c:f>
              <c:strCache>
                <c:ptCount val="1"/>
                <c:pt idx="0">
                  <c:v>Walmart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Sheet1!$O$3:$Q$3</c:f>
              <c:strCache>
                <c:ptCount val="3"/>
                <c:pt idx="0">
                  <c:v>Actual</c:v>
                </c:pt>
                <c:pt idx="1">
                  <c:v>Budget</c:v>
                </c:pt>
                <c:pt idx="2">
                  <c:v>Prior Year</c:v>
                </c:pt>
              </c:strCache>
            </c:strRef>
          </c:cat>
          <c:val>
            <c:numRef>
              <c:f>Sheet1!$O$5:$Q$5</c:f>
              <c:numCache>
                <c:formatCode>"$"#,##0_);[Red]\("$"#,##0\)</c:formatCode>
                <c:ptCount val="3"/>
                <c:pt idx="0">
                  <c:v>912020</c:v>
                </c:pt>
                <c:pt idx="1">
                  <c:v>1373836</c:v>
                </c:pt>
                <c:pt idx="2">
                  <c:v>1188100</c:v>
                </c:pt>
              </c:numCache>
            </c:numRef>
          </c:val>
          <c:extLst>
            <c:ext xmlns:c16="http://schemas.microsoft.com/office/drawing/2014/chart" uri="{C3380CC4-5D6E-409C-BE32-E72D297353CC}">
              <c16:uniqueId val="{00000001-C65F-4FAA-B680-46E130C0BEE3}"/>
            </c:ext>
          </c:extLst>
        </c:ser>
        <c:ser>
          <c:idx val="2"/>
          <c:order val="2"/>
          <c:tx>
            <c:strRef>
              <c:f>Sheet1!$N$6</c:f>
              <c:strCache>
                <c:ptCount val="1"/>
                <c:pt idx="0">
                  <c:v>National accounts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Sheet1!$O$3:$Q$3</c:f>
              <c:strCache>
                <c:ptCount val="3"/>
                <c:pt idx="0">
                  <c:v>Actual</c:v>
                </c:pt>
                <c:pt idx="1">
                  <c:v>Budget</c:v>
                </c:pt>
                <c:pt idx="2">
                  <c:v>Prior Year</c:v>
                </c:pt>
              </c:strCache>
            </c:strRef>
          </c:cat>
          <c:val>
            <c:numRef>
              <c:f>Sheet1!$O$6:$Q$6</c:f>
              <c:numCache>
                <c:formatCode>"$"#,##0_);[Red]\("$"#,##0\)</c:formatCode>
                <c:ptCount val="3"/>
                <c:pt idx="0">
                  <c:v>757427.48</c:v>
                </c:pt>
                <c:pt idx="1">
                  <c:v>527172</c:v>
                </c:pt>
                <c:pt idx="2">
                  <c:v>439405.55</c:v>
                </c:pt>
              </c:numCache>
            </c:numRef>
          </c:val>
          <c:extLst>
            <c:ext xmlns:c16="http://schemas.microsoft.com/office/drawing/2014/chart" uri="{C3380CC4-5D6E-409C-BE32-E72D297353CC}">
              <c16:uniqueId val="{00000002-C65F-4FAA-B680-46E130C0BEE3}"/>
            </c:ext>
          </c:extLst>
        </c:ser>
        <c:dLbls>
          <c:showLegendKey val="0"/>
          <c:showVal val="0"/>
          <c:showCatName val="0"/>
          <c:showSerName val="0"/>
          <c:showPercent val="0"/>
          <c:showBubbleSize val="0"/>
        </c:dLbls>
        <c:gapWidth val="150"/>
        <c:overlap val="100"/>
        <c:axId val="294199599"/>
        <c:axId val="294197519"/>
      </c:barChart>
      <c:catAx>
        <c:axId val="29419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197519"/>
        <c:crosses val="autoZero"/>
        <c:auto val="1"/>
        <c:lblAlgn val="ctr"/>
        <c:lblOffset val="100"/>
        <c:noMultiLvlLbl val="0"/>
      </c:catAx>
      <c:valAx>
        <c:axId val="29419751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19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2021 Coffe</a:t>
            </a:r>
            <a:r>
              <a:rPr lang="en-US" b="1" baseline="0" dirty="0"/>
              <a:t>e Results</a:t>
            </a:r>
          </a:p>
          <a:p>
            <a:pPr>
              <a:defRPr b="1"/>
            </a:pPr>
            <a:r>
              <a:rPr lang="en-US" sz="1000" b="1" i="1" baseline="0" dirty="0"/>
              <a:t>(brewers)</a:t>
            </a:r>
            <a:endParaRPr lang="en-US" sz="1000" b="1" i="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Sheet1!$N$22</c:f>
              <c:strCache>
                <c:ptCount val="1"/>
                <c:pt idx="0">
                  <c:v>Coffee (rent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Sheet1!$O$21:$Q$21</c:f>
              <c:strCache>
                <c:ptCount val="3"/>
                <c:pt idx="0">
                  <c:v>Actual</c:v>
                </c:pt>
                <c:pt idx="1">
                  <c:v>Budget</c:v>
                </c:pt>
                <c:pt idx="2">
                  <c:v>Prior Year</c:v>
                </c:pt>
              </c:strCache>
            </c:strRef>
          </c:cat>
          <c:val>
            <c:numRef>
              <c:f>Sheet1!$O$22:$Q$22</c:f>
              <c:numCache>
                <c:formatCode>#,##0</c:formatCode>
                <c:ptCount val="3"/>
                <c:pt idx="0">
                  <c:v>226</c:v>
                </c:pt>
                <c:pt idx="1">
                  <c:v>130</c:v>
                </c:pt>
                <c:pt idx="2">
                  <c:v>157</c:v>
                </c:pt>
              </c:numCache>
            </c:numRef>
          </c:val>
          <c:extLst>
            <c:ext xmlns:c16="http://schemas.microsoft.com/office/drawing/2014/chart" uri="{C3380CC4-5D6E-409C-BE32-E72D297353CC}">
              <c16:uniqueId val="{00000000-277B-4EBA-94EB-DE4956E3FB33}"/>
            </c:ext>
          </c:extLst>
        </c:ser>
        <c:ser>
          <c:idx val="1"/>
          <c:order val="1"/>
          <c:tx>
            <c:strRef>
              <c:f>Sheet1!$N$23</c:f>
              <c:strCache>
                <c:ptCount val="1"/>
                <c:pt idx="0">
                  <c:v>Coffee (min 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Sheet1!$O$21:$Q$21</c:f>
              <c:strCache>
                <c:ptCount val="3"/>
                <c:pt idx="0">
                  <c:v>Actual</c:v>
                </c:pt>
                <c:pt idx="1">
                  <c:v>Budget</c:v>
                </c:pt>
                <c:pt idx="2">
                  <c:v>Prior Year</c:v>
                </c:pt>
              </c:strCache>
            </c:strRef>
          </c:cat>
          <c:val>
            <c:numRef>
              <c:f>Sheet1!$O$23:$Q$23</c:f>
              <c:numCache>
                <c:formatCode>#,##0</c:formatCode>
                <c:ptCount val="3"/>
                <c:pt idx="0">
                  <c:v>342</c:v>
                </c:pt>
                <c:pt idx="1">
                  <c:v>510</c:v>
                </c:pt>
                <c:pt idx="2">
                  <c:v>414</c:v>
                </c:pt>
              </c:numCache>
            </c:numRef>
          </c:val>
          <c:extLst>
            <c:ext xmlns:c16="http://schemas.microsoft.com/office/drawing/2014/chart" uri="{C3380CC4-5D6E-409C-BE32-E72D297353CC}">
              <c16:uniqueId val="{00000001-277B-4EBA-94EB-DE4956E3FB33}"/>
            </c:ext>
          </c:extLst>
        </c:ser>
        <c:dLbls>
          <c:showLegendKey val="0"/>
          <c:showVal val="0"/>
          <c:showCatName val="0"/>
          <c:showSerName val="0"/>
          <c:showPercent val="0"/>
          <c:showBubbleSize val="0"/>
        </c:dLbls>
        <c:gapWidth val="150"/>
        <c:overlap val="100"/>
        <c:axId val="747240463"/>
        <c:axId val="747241711"/>
      </c:barChart>
      <c:catAx>
        <c:axId val="74724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241711"/>
        <c:crosses val="autoZero"/>
        <c:auto val="1"/>
        <c:lblAlgn val="ctr"/>
        <c:lblOffset val="100"/>
        <c:noMultiLvlLbl val="0"/>
      </c:catAx>
      <c:valAx>
        <c:axId val="747241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24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Coffe</a:t>
            </a:r>
            <a:r>
              <a:rPr lang="en-US" b="1" baseline="0" dirty="0"/>
              <a:t>e Trend</a:t>
            </a:r>
          </a:p>
          <a:p>
            <a:pPr>
              <a:defRPr b="1"/>
            </a:pPr>
            <a:r>
              <a:rPr lang="en-US" sz="1000" b="1" i="1" baseline="0" dirty="0"/>
              <a:t>(brewers)</a:t>
            </a:r>
            <a:endParaRPr lang="en-US" sz="1000" b="1" i="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Sheet1!$P$38</c:f>
              <c:strCache>
                <c:ptCount val="1"/>
                <c:pt idx="0">
                  <c:v>Coffee (rent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Sheet1!$Q$37:$S$37</c:f>
              <c:numCache>
                <c:formatCode>General</c:formatCode>
                <c:ptCount val="3"/>
                <c:pt idx="0">
                  <c:v>2019</c:v>
                </c:pt>
                <c:pt idx="1">
                  <c:v>2020</c:v>
                </c:pt>
                <c:pt idx="2">
                  <c:v>2021</c:v>
                </c:pt>
              </c:numCache>
            </c:numRef>
          </c:cat>
          <c:val>
            <c:numRef>
              <c:f>Sheet1!$Q$38:$S$38</c:f>
              <c:numCache>
                <c:formatCode>#,##0</c:formatCode>
                <c:ptCount val="3"/>
                <c:pt idx="0">
                  <c:v>188</c:v>
                </c:pt>
                <c:pt idx="1">
                  <c:v>157</c:v>
                </c:pt>
                <c:pt idx="2">
                  <c:v>226</c:v>
                </c:pt>
              </c:numCache>
            </c:numRef>
          </c:val>
          <c:extLst>
            <c:ext xmlns:c16="http://schemas.microsoft.com/office/drawing/2014/chart" uri="{C3380CC4-5D6E-409C-BE32-E72D297353CC}">
              <c16:uniqueId val="{00000000-1965-4204-BB88-3CF5DA525660}"/>
            </c:ext>
          </c:extLst>
        </c:ser>
        <c:ser>
          <c:idx val="1"/>
          <c:order val="1"/>
          <c:tx>
            <c:strRef>
              <c:f>Sheet1!$P$39</c:f>
              <c:strCache>
                <c:ptCount val="1"/>
                <c:pt idx="0">
                  <c:v>Coffee (min 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Sheet1!$Q$37:$S$37</c:f>
              <c:numCache>
                <c:formatCode>General</c:formatCode>
                <c:ptCount val="3"/>
                <c:pt idx="0">
                  <c:v>2019</c:v>
                </c:pt>
                <c:pt idx="1">
                  <c:v>2020</c:v>
                </c:pt>
                <c:pt idx="2">
                  <c:v>2021</c:v>
                </c:pt>
              </c:numCache>
            </c:numRef>
          </c:cat>
          <c:val>
            <c:numRef>
              <c:f>Sheet1!$Q$39:$S$39</c:f>
              <c:numCache>
                <c:formatCode>#,##0</c:formatCode>
                <c:ptCount val="3"/>
                <c:pt idx="0">
                  <c:v>737</c:v>
                </c:pt>
                <c:pt idx="1">
                  <c:v>414</c:v>
                </c:pt>
                <c:pt idx="2">
                  <c:v>342</c:v>
                </c:pt>
              </c:numCache>
            </c:numRef>
          </c:val>
          <c:extLst>
            <c:ext xmlns:c16="http://schemas.microsoft.com/office/drawing/2014/chart" uri="{C3380CC4-5D6E-409C-BE32-E72D297353CC}">
              <c16:uniqueId val="{00000001-1965-4204-BB88-3CF5DA525660}"/>
            </c:ext>
          </c:extLst>
        </c:ser>
        <c:dLbls>
          <c:showLegendKey val="0"/>
          <c:showVal val="0"/>
          <c:showCatName val="0"/>
          <c:showSerName val="0"/>
          <c:showPercent val="0"/>
          <c:showBubbleSize val="0"/>
        </c:dLbls>
        <c:gapWidth val="150"/>
        <c:overlap val="100"/>
        <c:axId val="290828447"/>
        <c:axId val="290827615"/>
      </c:barChart>
      <c:catAx>
        <c:axId val="29082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827615"/>
        <c:crosses val="autoZero"/>
        <c:auto val="1"/>
        <c:lblAlgn val="ctr"/>
        <c:lblOffset val="100"/>
        <c:noMultiLvlLbl val="0"/>
      </c:catAx>
      <c:valAx>
        <c:axId val="290827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82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Field/Inside</a:t>
            </a:r>
            <a:r>
              <a:rPr lang="en-US" b="1" baseline="0" dirty="0"/>
              <a:t> Bookings ($)</a:t>
            </a:r>
          </a:p>
          <a:p>
            <a:pPr>
              <a:defRPr/>
            </a:pPr>
            <a:r>
              <a:rPr lang="en-US" sz="1000" i="1" baseline="0" dirty="0"/>
              <a:t>(less upgrades)</a:t>
            </a:r>
            <a:endParaRPr lang="en-US" sz="100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Sheet1!$A$32</c:f>
              <c:strCache>
                <c:ptCount val="1"/>
                <c:pt idx="0">
                  <c:v>Field Outbound</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Sheet1!$B$31:$E$31</c:f>
              <c:strCache>
                <c:ptCount val="4"/>
                <c:pt idx="0">
                  <c:v>2019</c:v>
                </c:pt>
                <c:pt idx="1">
                  <c:v>2020</c:v>
                </c:pt>
                <c:pt idx="2">
                  <c:v>2021</c:v>
                </c:pt>
                <c:pt idx="3">
                  <c:v>2022B</c:v>
                </c:pt>
              </c:strCache>
            </c:strRef>
          </c:cat>
          <c:val>
            <c:numRef>
              <c:f>Sheet1!$B$32:$E$32</c:f>
              <c:numCache>
                <c:formatCode>"$"#,##0_);[Red]\("$"#,##0\)</c:formatCode>
                <c:ptCount val="4"/>
                <c:pt idx="0">
                  <c:v>401450.28500000003</c:v>
                </c:pt>
                <c:pt idx="1">
                  <c:v>341357.79</c:v>
                </c:pt>
                <c:pt idx="2">
                  <c:v>501989.42500000005</c:v>
                </c:pt>
                <c:pt idx="3">
                  <c:v>563240.05090505956</c:v>
                </c:pt>
              </c:numCache>
            </c:numRef>
          </c:val>
          <c:extLst>
            <c:ext xmlns:c16="http://schemas.microsoft.com/office/drawing/2014/chart" uri="{C3380CC4-5D6E-409C-BE32-E72D297353CC}">
              <c16:uniqueId val="{00000000-2456-429C-8E2D-8C5CDF1DEC89}"/>
            </c:ext>
          </c:extLst>
        </c:ser>
        <c:ser>
          <c:idx val="1"/>
          <c:order val="1"/>
          <c:tx>
            <c:strRef>
              <c:f>Sheet1!$A$33</c:f>
              <c:strCache>
                <c:ptCount val="1"/>
                <c:pt idx="0">
                  <c:v>Field/Inside Inbound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Sheet1!$B$31:$E$31</c:f>
              <c:strCache>
                <c:ptCount val="4"/>
                <c:pt idx="0">
                  <c:v>2019</c:v>
                </c:pt>
                <c:pt idx="1">
                  <c:v>2020</c:v>
                </c:pt>
                <c:pt idx="2">
                  <c:v>2021</c:v>
                </c:pt>
                <c:pt idx="3">
                  <c:v>2022B</c:v>
                </c:pt>
              </c:strCache>
            </c:strRef>
          </c:cat>
          <c:val>
            <c:numRef>
              <c:f>Sheet1!$B$33:$E$33</c:f>
              <c:numCache>
                <c:formatCode>"$"#,##0_);[Red]\("$"#,##0\)</c:formatCode>
                <c:ptCount val="4"/>
                <c:pt idx="0">
                  <c:v>348158.08000000007</c:v>
                </c:pt>
                <c:pt idx="1">
                  <c:v>325127.69000000006</c:v>
                </c:pt>
                <c:pt idx="2">
                  <c:v>390196.65</c:v>
                </c:pt>
                <c:pt idx="3">
                  <c:v>461672.9032320496</c:v>
                </c:pt>
              </c:numCache>
            </c:numRef>
          </c:val>
          <c:extLst>
            <c:ext xmlns:c16="http://schemas.microsoft.com/office/drawing/2014/chart" uri="{C3380CC4-5D6E-409C-BE32-E72D297353CC}">
              <c16:uniqueId val="{00000001-2456-429C-8E2D-8C5CDF1DEC89}"/>
            </c:ext>
          </c:extLst>
        </c:ser>
        <c:ser>
          <c:idx val="2"/>
          <c:order val="2"/>
          <c:tx>
            <c:strRef>
              <c:f>Sheet1!$A$34</c:f>
              <c:strCache>
                <c:ptCount val="1"/>
                <c:pt idx="0">
                  <c:v>STAR*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Sheet1!$B$31:$E$31</c:f>
              <c:strCache>
                <c:ptCount val="4"/>
                <c:pt idx="0">
                  <c:v>2019</c:v>
                </c:pt>
                <c:pt idx="1">
                  <c:v>2020</c:v>
                </c:pt>
                <c:pt idx="2">
                  <c:v>2021</c:v>
                </c:pt>
                <c:pt idx="3">
                  <c:v>2022B</c:v>
                </c:pt>
              </c:strCache>
            </c:strRef>
          </c:cat>
          <c:val>
            <c:numRef>
              <c:f>Sheet1!$B$34:$E$34</c:f>
              <c:numCache>
                <c:formatCode>General</c:formatCode>
                <c:ptCount val="4"/>
                <c:pt idx="2" formatCode="&quot;$&quot;#,##0_);[Red]\(&quot;$&quot;#,##0\)">
                  <c:v>24604</c:v>
                </c:pt>
                <c:pt idx="3" formatCode="&quot;$&quot;#,##0_);[Red]\(&quot;$&quot;#,##0\)">
                  <c:v>75036.116126794921</c:v>
                </c:pt>
              </c:numCache>
            </c:numRef>
          </c:val>
          <c:extLst>
            <c:ext xmlns:c16="http://schemas.microsoft.com/office/drawing/2014/chart" uri="{C3380CC4-5D6E-409C-BE32-E72D297353CC}">
              <c16:uniqueId val="{00000002-2456-429C-8E2D-8C5CDF1DEC89}"/>
            </c:ext>
          </c:extLst>
        </c:ser>
        <c:dLbls>
          <c:dLblPos val="ctr"/>
          <c:showLegendKey val="0"/>
          <c:showVal val="1"/>
          <c:showCatName val="0"/>
          <c:showSerName val="0"/>
          <c:showPercent val="0"/>
          <c:showBubbleSize val="0"/>
        </c:dLbls>
        <c:gapWidth val="150"/>
        <c:overlap val="100"/>
        <c:axId val="2009074159"/>
        <c:axId val="2009079567"/>
      </c:barChart>
      <c:catAx>
        <c:axId val="2009074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079567"/>
        <c:crosses val="autoZero"/>
        <c:auto val="1"/>
        <c:lblAlgn val="ctr"/>
        <c:lblOffset val="100"/>
        <c:noMultiLvlLbl val="0"/>
      </c:catAx>
      <c:valAx>
        <c:axId val="200907956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074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1CCF4AF3-9ED8-4F82-95C5-5A8D89F82477}"/>
              </a:ext>
            </a:extLst>
          </p:cNvPr>
          <p:cNvSpPr/>
          <p:nvPr userDrawn="1"/>
        </p:nvSpPr>
        <p:spPr>
          <a:xfrm>
            <a:off x="7299518" y="1166444"/>
            <a:ext cx="4892482" cy="4970585"/>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5996E7-0AFC-48D0-8329-4ADCFE0A9538}"/>
              </a:ext>
            </a:extLst>
          </p:cNvPr>
          <p:cNvSpPr/>
          <p:nvPr userDrawn="1"/>
        </p:nvSpPr>
        <p:spPr>
          <a:xfrm>
            <a:off x="6950788" y="943707"/>
            <a:ext cx="4892482" cy="497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6566D8F-E752-47EA-A3B9-F42ED65B29F0}"/>
              </a:ext>
            </a:extLst>
          </p:cNvPr>
          <p:cNvPicPr>
            <a:picLocks noChangeAspect="1"/>
          </p:cNvPicPr>
          <p:nvPr userDrawn="1"/>
        </p:nvPicPr>
        <p:blipFill>
          <a:blip r:embed="rId2"/>
          <a:srcRect/>
          <a:stretch/>
        </p:blipFill>
        <p:spPr>
          <a:xfrm>
            <a:off x="7146356" y="1602889"/>
            <a:ext cx="4542112" cy="3614570"/>
          </a:xfrm>
          <a:prstGeom prst="rect">
            <a:avLst/>
          </a:prstGeom>
        </p:spPr>
      </p:pic>
    </p:spTree>
    <p:extLst>
      <p:ext uri="{BB962C8B-B14F-4D97-AF65-F5344CB8AC3E}">
        <p14:creationId xmlns:p14="http://schemas.microsoft.com/office/powerpoint/2010/main" val="267605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598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867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p:bg>
      <p:bgPr>
        <a:solidFill>
          <a:srgbClr val="0075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B5D1-D10B-DA4F-AE00-A3CC1405E2ED}"/>
              </a:ext>
            </a:extLst>
          </p:cNvPr>
          <p:cNvSpPr>
            <a:spLocks noGrp="1"/>
          </p:cNvSpPr>
          <p:nvPr>
            <p:ph type="ctrTitle" hasCustomPrompt="1"/>
          </p:nvPr>
        </p:nvSpPr>
        <p:spPr>
          <a:xfrm>
            <a:off x="1524000" y="2235200"/>
            <a:ext cx="9144000" cy="2387600"/>
          </a:xfrm>
        </p:spPr>
        <p:txBody>
          <a:bodyPr anchor="ctr"/>
          <a:lstStyle>
            <a:lvl1pPr algn="ctr">
              <a:defRPr sz="6000">
                <a:solidFill>
                  <a:schemeClr val="bg1"/>
                </a:solidFill>
              </a:defRPr>
            </a:lvl1pPr>
          </a:lstStyle>
          <a:p>
            <a:r>
              <a:rPr lang="en-US" dirty="0"/>
              <a:t>Section Title</a:t>
            </a:r>
          </a:p>
        </p:txBody>
      </p:sp>
      <p:sp>
        <p:nvSpPr>
          <p:cNvPr id="11" name="Rectangle 10">
            <a:extLst>
              <a:ext uri="{FF2B5EF4-FFF2-40B4-BE49-F238E27FC236}">
                <a16:creationId xmlns:a16="http://schemas.microsoft.com/office/drawing/2014/main" id="{DAD87BC7-5864-CC4F-80BA-F220F70675FC}"/>
              </a:ext>
            </a:extLst>
          </p:cNvPr>
          <p:cNvSpPr/>
          <p:nvPr userDrawn="1"/>
        </p:nvSpPr>
        <p:spPr>
          <a:xfrm>
            <a:off x="11711847" y="2332892"/>
            <a:ext cx="242214" cy="4525108"/>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B3E4E36-2DC0-4A48-BE48-25DBBDEAC970}"/>
              </a:ext>
            </a:extLst>
          </p:cNvPr>
          <p:cNvSpPr/>
          <p:nvPr userDrawn="1"/>
        </p:nvSpPr>
        <p:spPr>
          <a:xfrm>
            <a:off x="11949786" y="0"/>
            <a:ext cx="242214" cy="6858001"/>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924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071E-A6AF-4031-A1B8-D9E9AA1677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053F39-04F6-480F-B3F6-3EE7F8CB5A5F}"/>
              </a:ext>
            </a:extLst>
          </p:cNvPr>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4" name="Footer Placeholder 3">
            <a:extLst>
              <a:ext uri="{FF2B5EF4-FFF2-40B4-BE49-F238E27FC236}">
                <a16:creationId xmlns:a16="http://schemas.microsoft.com/office/drawing/2014/main" id="{5E39370D-EC23-4F83-9C13-ABD1AE52B705}"/>
              </a:ext>
            </a:extLst>
          </p:cNvPr>
          <p:cNvSpPr>
            <a:spLocks noGrp="1"/>
          </p:cNvSpPr>
          <p:nvPr>
            <p:ph type="ftr" sz="quarter" idx="11"/>
          </p:nvPr>
        </p:nvSpPr>
        <p:spPr/>
        <p:txBody>
          <a:bodyPr/>
          <a:lstStyle/>
          <a:p>
            <a:endParaRPr lang="en-US" dirty="0"/>
          </a:p>
        </p:txBody>
      </p:sp>
      <p:sp>
        <p:nvSpPr>
          <p:cNvPr id="5" name="Text Placeholder 2">
            <a:extLst>
              <a:ext uri="{FF2B5EF4-FFF2-40B4-BE49-F238E27FC236}">
                <a16:creationId xmlns:a16="http://schemas.microsoft.com/office/drawing/2014/main" id="{CF3CB16B-9AFC-44FE-A846-521055DFC9E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C2FAC5C7-6DC3-4372-A10C-CFE33A9FF00A}"/>
              </a:ext>
            </a:extLst>
          </p:cNvPr>
          <p:cNvPicPr>
            <a:picLocks noChangeAspect="1"/>
          </p:cNvPicPr>
          <p:nvPr userDrawn="1"/>
        </p:nvPicPr>
        <p:blipFill>
          <a:blip r:embed="rId2"/>
          <a:stretch>
            <a:fillRect/>
          </a:stretch>
        </p:blipFill>
        <p:spPr>
          <a:xfrm>
            <a:off x="169780" y="5819887"/>
            <a:ext cx="1112903" cy="885638"/>
          </a:xfrm>
          <a:prstGeom prst="rect">
            <a:avLst/>
          </a:prstGeom>
        </p:spPr>
      </p:pic>
      <p:cxnSp>
        <p:nvCxnSpPr>
          <p:cNvPr id="9" name="Straight Connector 8">
            <a:extLst>
              <a:ext uri="{FF2B5EF4-FFF2-40B4-BE49-F238E27FC236}">
                <a16:creationId xmlns:a16="http://schemas.microsoft.com/office/drawing/2014/main" id="{83A82A9B-5F7C-4F78-BC91-D33022DAE1BF}"/>
              </a:ext>
            </a:extLst>
          </p:cNvPr>
          <p:cNvCxnSpPr/>
          <p:nvPr userDrawn="1"/>
        </p:nvCxnSpPr>
        <p:spPr>
          <a:xfrm>
            <a:off x="462581" y="365125"/>
            <a:ext cx="0" cy="5325670"/>
          </a:xfrm>
          <a:prstGeom prst="line">
            <a:avLst/>
          </a:prstGeom>
          <a:ln w="19050">
            <a:solidFill>
              <a:srgbClr val="0075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80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75A8"/>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DD3AE9-E833-854B-A386-EAB8703064EC}"/>
              </a:ext>
            </a:extLst>
          </p:cNvPr>
          <p:cNvSpPr/>
          <p:nvPr userDrawn="1"/>
        </p:nvSpPr>
        <p:spPr>
          <a:xfrm>
            <a:off x="7299518" y="1166444"/>
            <a:ext cx="4892482" cy="4970585"/>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40B5D1-D10B-DA4F-AE00-A3CC1405E2ED}"/>
              </a:ext>
            </a:extLst>
          </p:cNvPr>
          <p:cNvSpPr>
            <a:spLocks noGrp="1"/>
          </p:cNvSpPr>
          <p:nvPr>
            <p:ph type="ctrTitle" hasCustomPrompt="1"/>
          </p:nvPr>
        </p:nvSpPr>
        <p:spPr>
          <a:xfrm>
            <a:off x="394627" y="2508738"/>
            <a:ext cx="6369588" cy="1201615"/>
          </a:xfrm>
        </p:spPr>
        <p:txBody>
          <a:bodyPr anchor="b"/>
          <a:lstStyle>
            <a:lvl1pPr algn="l">
              <a:defRPr sz="7200" b="1" i="0">
                <a:solidFill>
                  <a:schemeClr val="bg1"/>
                </a:solidFill>
                <a:latin typeface="Gilroy SemiBold" pitchFamily="2" charset="77"/>
              </a:defRPr>
            </a:lvl1pPr>
          </a:lstStyle>
          <a:p>
            <a:r>
              <a:rPr lang="en-US" dirty="0"/>
              <a:t>Title</a:t>
            </a:r>
          </a:p>
        </p:txBody>
      </p:sp>
      <p:sp>
        <p:nvSpPr>
          <p:cNvPr id="8" name="Rectangle 7">
            <a:extLst>
              <a:ext uri="{FF2B5EF4-FFF2-40B4-BE49-F238E27FC236}">
                <a16:creationId xmlns:a16="http://schemas.microsoft.com/office/drawing/2014/main" id="{C4DFC915-29D7-AA48-A03D-35B5F77231A0}"/>
              </a:ext>
            </a:extLst>
          </p:cNvPr>
          <p:cNvSpPr/>
          <p:nvPr userDrawn="1"/>
        </p:nvSpPr>
        <p:spPr>
          <a:xfrm>
            <a:off x="6950788" y="943707"/>
            <a:ext cx="4892482" cy="497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F1786DA-C6D2-184C-A26A-93323A18EEA2}"/>
              </a:ext>
            </a:extLst>
          </p:cNvPr>
          <p:cNvPicPr>
            <a:picLocks noChangeAspect="1"/>
          </p:cNvPicPr>
          <p:nvPr userDrawn="1"/>
        </p:nvPicPr>
        <p:blipFill>
          <a:blip r:embed="rId2"/>
          <a:srcRect/>
          <a:stretch/>
        </p:blipFill>
        <p:spPr>
          <a:xfrm>
            <a:off x="7146356" y="1602889"/>
            <a:ext cx="4542112" cy="3614570"/>
          </a:xfrm>
          <a:prstGeom prst="rect">
            <a:avLst/>
          </a:prstGeom>
        </p:spPr>
      </p:pic>
      <p:sp>
        <p:nvSpPr>
          <p:cNvPr id="12" name="Subtitle 2">
            <a:extLst>
              <a:ext uri="{FF2B5EF4-FFF2-40B4-BE49-F238E27FC236}">
                <a16:creationId xmlns:a16="http://schemas.microsoft.com/office/drawing/2014/main" id="{35CA1B95-CC6F-E24D-81FF-38B39C1D8677}"/>
              </a:ext>
            </a:extLst>
          </p:cNvPr>
          <p:cNvSpPr>
            <a:spLocks noGrp="1"/>
          </p:cNvSpPr>
          <p:nvPr>
            <p:ph type="subTitle" idx="1" hasCustomPrompt="1"/>
          </p:nvPr>
        </p:nvSpPr>
        <p:spPr>
          <a:xfrm>
            <a:off x="394626" y="3739659"/>
            <a:ext cx="6369587" cy="668217"/>
          </a:xfrm>
        </p:spPr>
        <p:txBody>
          <a:bodyPr/>
          <a:lstStyle>
            <a:lvl1pPr marL="0" indent="0" algn="l">
              <a:buFontTx/>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Tree>
    <p:extLst>
      <p:ext uri="{BB962C8B-B14F-4D97-AF65-F5344CB8AC3E}">
        <p14:creationId xmlns:p14="http://schemas.microsoft.com/office/powerpoint/2010/main" val="47913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195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5006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762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557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710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B96F67-16A9-574A-A4BF-A2BB1FAEDE81}" type="slidenum">
              <a:rPr lang="en-US" smtClean="0"/>
              <a:pPr/>
              <a:t>‹#›</a:t>
            </a:fld>
            <a:endParaRPr lang="en-US" dirty="0">
              <a:latin typeface="Gilroy" pitchFamily="2" charset="77"/>
            </a:endParaRPr>
          </a:p>
        </p:txBody>
      </p:sp>
    </p:spTree>
    <p:extLst>
      <p:ext uri="{BB962C8B-B14F-4D97-AF65-F5344CB8AC3E}">
        <p14:creationId xmlns:p14="http://schemas.microsoft.com/office/powerpoint/2010/main" val="144222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646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8B68D0-1808-C64F-908C-FDA0B609BD4A}"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822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B68D0-1808-C64F-908C-FDA0B609BD4A}" type="datetimeFigureOut">
              <a:rPr lang="en-US" smtClean="0"/>
              <a:t>1/24/2022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635305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64" r:id="rId13"/>
    <p:sldLayoutId id="214748364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ideo" Target="https://www.youtube.com/embed/DYu_bGbZiiQ?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AE7E-62B7-C24D-92FF-C59346D98BB6}"/>
              </a:ext>
            </a:extLst>
          </p:cNvPr>
          <p:cNvSpPr>
            <a:spLocks noGrp="1"/>
          </p:cNvSpPr>
          <p:nvPr>
            <p:ph type="ctrTitle"/>
          </p:nvPr>
        </p:nvSpPr>
        <p:spPr/>
        <p:txBody>
          <a:bodyPr>
            <a:normAutofit/>
          </a:bodyPr>
          <a:lstStyle/>
          <a:p>
            <a:r>
              <a:rPr lang="en-US" dirty="0"/>
              <a:t>Sales Program</a:t>
            </a:r>
          </a:p>
        </p:txBody>
      </p:sp>
      <p:sp>
        <p:nvSpPr>
          <p:cNvPr id="3" name="Subtitle 2">
            <a:extLst>
              <a:ext uri="{FF2B5EF4-FFF2-40B4-BE49-F238E27FC236}">
                <a16:creationId xmlns:a16="http://schemas.microsoft.com/office/drawing/2014/main" id="{FE63DB40-3B68-E64B-AE36-BEFD2E9B46AA}"/>
              </a:ext>
            </a:extLst>
          </p:cNvPr>
          <p:cNvSpPr>
            <a:spLocks noGrp="1"/>
          </p:cNvSpPr>
          <p:nvPr>
            <p:ph type="subTitle" idx="1"/>
          </p:nvPr>
        </p:nvSpPr>
        <p:spPr>
          <a:xfrm>
            <a:off x="394626" y="3739658"/>
            <a:ext cx="6369587" cy="1990581"/>
          </a:xfrm>
        </p:spPr>
        <p:txBody>
          <a:bodyPr>
            <a:normAutofit/>
          </a:bodyPr>
          <a:lstStyle/>
          <a:p>
            <a:pPr marL="0" indent="0">
              <a:buNone/>
            </a:pPr>
            <a:r>
              <a:rPr lang="en-US" sz="2400" dirty="0">
                <a:solidFill>
                  <a:schemeClr val="bg1"/>
                </a:solidFill>
              </a:rPr>
              <a:t>Michael Nosek and Patrick White</a:t>
            </a:r>
          </a:p>
          <a:p>
            <a:pPr marL="0" indent="0">
              <a:buNone/>
            </a:pPr>
            <a:r>
              <a:rPr lang="en-US" sz="2400" dirty="0">
                <a:solidFill>
                  <a:schemeClr val="bg1"/>
                </a:solidFill>
              </a:rPr>
              <a:t>January 25, 2022</a:t>
            </a:r>
          </a:p>
        </p:txBody>
      </p:sp>
    </p:spTree>
    <p:extLst>
      <p:ext uri="{BB962C8B-B14F-4D97-AF65-F5344CB8AC3E}">
        <p14:creationId xmlns:p14="http://schemas.microsoft.com/office/powerpoint/2010/main" val="105207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Vertical Focus</a:t>
            </a:r>
          </a:p>
        </p:txBody>
      </p:sp>
      <p:pic>
        <p:nvPicPr>
          <p:cNvPr id="7" name="Picture 6">
            <a:extLst>
              <a:ext uri="{FF2B5EF4-FFF2-40B4-BE49-F238E27FC236}">
                <a16:creationId xmlns:a16="http://schemas.microsoft.com/office/drawing/2014/main" id="{8032A3B0-111C-4845-BCD3-6D03FB014775}"/>
              </a:ext>
            </a:extLst>
          </p:cNvPr>
          <p:cNvPicPr>
            <a:picLocks noChangeAspect="1"/>
          </p:cNvPicPr>
          <p:nvPr/>
        </p:nvPicPr>
        <p:blipFill>
          <a:blip r:embed="rId2"/>
          <a:stretch>
            <a:fillRect/>
          </a:stretch>
        </p:blipFill>
        <p:spPr>
          <a:xfrm>
            <a:off x="390560" y="3045633"/>
            <a:ext cx="6186735" cy="2749660"/>
          </a:xfrm>
          <a:prstGeom prst="rect">
            <a:avLst/>
          </a:prstGeom>
        </p:spPr>
      </p:pic>
      <p:pic>
        <p:nvPicPr>
          <p:cNvPr id="12" name="Picture 11">
            <a:extLst>
              <a:ext uri="{FF2B5EF4-FFF2-40B4-BE49-F238E27FC236}">
                <a16:creationId xmlns:a16="http://schemas.microsoft.com/office/drawing/2014/main" id="{56352446-4939-42A4-81E5-C602FF9CA57C}"/>
              </a:ext>
            </a:extLst>
          </p:cNvPr>
          <p:cNvPicPr>
            <a:picLocks noChangeAspect="1"/>
          </p:cNvPicPr>
          <p:nvPr/>
        </p:nvPicPr>
        <p:blipFill>
          <a:blip r:embed="rId3"/>
          <a:stretch>
            <a:fillRect/>
          </a:stretch>
        </p:blipFill>
        <p:spPr>
          <a:xfrm>
            <a:off x="7802831" y="2193629"/>
            <a:ext cx="1932547" cy="566018"/>
          </a:xfrm>
          <a:prstGeom prst="rect">
            <a:avLst/>
          </a:prstGeom>
        </p:spPr>
      </p:pic>
      <p:pic>
        <p:nvPicPr>
          <p:cNvPr id="13" name="Picture 12">
            <a:extLst>
              <a:ext uri="{FF2B5EF4-FFF2-40B4-BE49-F238E27FC236}">
                <a16:creationId xmlns:a16="http://schemas.microsoft.com/office/drawing/2014/main" id="{F865A392-1659-4C2B-B8F1-2F6F2A82A109}"/>
              </a:ext>
            </a:extLst>
          </p:cNvPr>
          <p:cNvPicPr>
            <a:picLocks noChangeAspect="1"/>
          </p:cNvPicPr>
          <p:nvPr/>
        </p:nvPicPr>
        <p:blipFill>
          <a:blip r:embed="rId4"/>
          <a:stretch>
            <a:fillRect/>
          </a:stretch>
        </p:blipFill>
        <p:spPr>
          <a:xfrm>
            <a:off x="1488369" y="2251014"/>
            <a:ext cx="3539044" cy="566247"/>
          </a:xfrm>
          <a:prstGeom prst="rect">
            <a:avLst/>
          </a:prstGeom>
        </p:spPr>
      </p:pic>
      <p:sp>
        <p:nvSpPr>
          <p:cNvPr id="14" name="TextBox 13">
            <a:extLst>
              <a:ext uri="{FF2B5EF4-FFF2-40B4-BE49-F238E27FC236}">
                <a16:creationId xmlns:a16="http://schemas.microsoft.com/office/drawing/2014/main" id="{2922D840-A633-4BE1-9BAE-2D8891036D56}"/>
              </a:ext>
            </a:extLst>
          </p:cNvPr>
          <p:cNvSpPr txBox="1"/>
          <p:nvPr/>
        </p:nvSpPr>
        <p:spPr>
          <a:xfrm>
            <a:off x="7697334" y="5630537"/>
            <a:ext cx="4036671" cy="954107"/>
          </a:xfrm>
          <a:prstGeom prst="rect">
            <a:avLst/>
          </a:prstGeom>
          <a:noFill/>
        </p:spPr>
        <p:txBody>
          <a:bodyPr wrap="square">
            <a:spAutoFit/>
          </a:bodyPr>
          <a:lstStyle/>
          <a:p>
            <a:r>
              <a:rPr lang="en-US" sz="1400" dirty="0">
                <a:solidFill>
                  <a:srgbClr val="0075A8"/>
                </a:solidFill>
              </a:rPr>
              <a:t>*Significant growth in the following segments:</a:t>
            </a:r>
          </a:p>
          <a:p>
            <a:r>
              <a:rPr lang="en-US" sz="1400" dirty="0">
                <a:solidFill>
                  <a:srgbClr val="0075A8"/>
                </a:solidFill>
              </a:rPr>
              <a:t>- </a:t>
            </a:r>
            <a:r>
              <a:rPr lang="en-US" sz="1400" i="1" dirty="0">
                <a:solidFill>
                  <a:srgbClr val="0075A8"/>
                </a:solidFill>
              </a:rPr>
              <a:t>Residential Apartment Buildings</a:t>
            </a:r>
          </a:p>
          <a:p>
            <a:r>
              <a:rPr lang="en-US" sz="1400" i="1" dirty="0">
                <a:solidFill>
                  <a:srgbClr val="0075A8"/>
                </a:solidFill>
              </a:rPr>
              <a:t>- Car Dealerships</a:t>
            </a:r>
          </a:p>
          <a:p>
            <a:r>
              <a:rPr lang="en-US" sz="1400" i="1" dirty="0">
                <a:solidFill>
                  <a:srgbClr val="0075A8"/>
                </a:solidFill>
              </a:rPr>
              <a:t>- Hotels</a:t>
            </a:r>
          </a:p>
        </p:txBody>
      </p:sp>
      <p:graphicFrame>
        <p:nvGraphicFramePr>
          <p:cNvPr id="3" name="Table 2">
            <a:extLst>
              <a:ext uri="{FF2B5EF4-FFF2-40B4-BE49-F238E27FC236}">
                <a16:creationId xmlns:a16="http://schemas.microsoft.com/office/drawing/2014/main" id="{2C66C221-AEBB-4B62-8E93-5F6AD27E1C34}"/>
              </a:ext>
            </a:extLst>
          </p:cNvPr>
          <p:cNvGraphicFramePr>
            <a:graphicFrameLocks noGrp="1"/>
          </p:cNvGraphicFramePr>
          <p:nvPr>
            <p:extLst>
              <p:ext uri="{D42A27DB-BD31-4B8C-83A1-F6EECF244321}">
                <p14:modId xmlns:p14="http://schemas.microsoft.com/office/powerpoint/2010/main" val="394783537"/>
              </p:ext>
            </p:extLst>
          </p:nvPr>
        </p:nvGraphicFramePr>
        <p:xfrm>
          <a:off x="7452071" y="2853972"/>
          <a:ext cx="3789669" cy="2682240"/>
        </p:xfrm>
        <a:graphic>
          <a:graphicData uri="http://schemas.openxmlformats.org/drawingml/2006/table">
            <a:tbl>
              <a:tblPr>
                <a:tableStyleId>{5C22544A-7EE6-4342-B048-85BDC9FD1C3A}</a:tableStyleId>
              </a:tblPr>
              <a:tblGrid>
                <a:gridCol w="909521">
                  <a:extLst>
                    <a:ext uri="{9D8B030D-6E8A-4147-A177-3AD203B41FA5}">
                      <a16:colId xmlns:a16="http://schemas.microsoft.com/office/drawing/2014/main" val="2317416656"/>
                    </a:ext>
                  </a:extLst>
                </a:gridCol>
                <a:gridCol w="2880148">
                  <a:extLst>
                    <a:ext uri="{9D8B030D-6E8A-4147-A177-3AD203B41FA5}">
                      <a16:colId xmlns:a16="http://schemas.microsoft.com/office/drawing/2014/main" val="814904644"/>
                    </a:ext>
                  </a:extLst>
                </a:gridCol>
              </a:tblGrid>
              <a:tr h="228600">
                <a:tc>
                  <a:txBody>
                    <a:bodyPr/>
                    <a:lstStyle/>
                    <a:p>
                      <a:pPr algn="ctr" fontAlgn="b"/>
                      <a:r>
                        <a:rPr lang="en-US" sz="1600" b="1" u="none" strike="noStrike" dirty="0">
                          <a:solidFill>
                            <a:srgbClr val="0075A8"/>
                          </a:solidFill>
                          <a:effectLst/>
                          <a:latin typeface="Gilroy" panose="00000500000000000000"/>
                        </a:rPr>
                        <a:t> </a:t>
                      </a:r>
                      <a:endParaRPr lang="en-US" sz="1600" b="1" i="0" u="none" strike="noStrike" dirty="0">
                        <a:solidFill>
                          <a:srgbClr val="0075A8"/>
                        </a:solidFill>
                        <a:effectLst/>
                        <a:latin typeface="Gilroy" panose="00000500000000000000"/>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l" fontAlgn="b"/>
                      <a:r>
                        <a:rPr lang="en-US" sz="1600" b="1" u="none" strike="noStrike" dirty="0">
                          <a:solidFill>
                            <a:srgbClr val="0075A8"/>
                          </a:solidFill>
                          <a:effectLst/>
                          <a:latin typeface="Gilroy" panose="00000500000000000000"/>
                        </a:rPr>
                        <a:t>  Industry</a:t>
                      </a:r>
                      <a:endParaRPr lang="en-US" sz="1600" b="1" i="0" u="none" strike="noStrike" dirty="0">
                        <a:solidFill>
                          <a:srgbClr val="0075A8"/>
                        </a:solidFill>
                        <a:effectLst/>
                        <a:latin typeface="Gilroy" panose="00000500000000000000"/>
                      </a:endParaRP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267737"/>
                  </a:ext>
                </a:extLst>
              </a:tr>
              <a:tr h="228600">
                <a:tc>
                  <a:txBody>
                    <a:bodyPr/>
                    <a:lstStyle/>
                    <a:p>
                      <a:pPr algn="ctr" fontAlgn="b"/>
                      <a:r>
                        <a:rPr lang="en-US" sz="1600" u="none" strike="noStrike" dirty="0">
                          <a:effectLst/>
                          <a:latin typeface="Gilroy" panose="00000500000000000000"/>
                        </a:rPr>
                        <a:t>1 </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fontAlgn="b"/>
                      <a:r>
                        <a:rPr lang="en-US" sz="1600" u="none" strike="noStrike" dirty="0">
                          <a:effectLst/>
                          <a:latin typeface="Gilroy" panose="00000500000000000000"/>
                        </a:rPr>
                        <a:t>  Real Estate</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32411390"/>
                  </a:ext>
                </a:extLst>
              </a:tr>
              <a:tr h="228600">
                <a:tc>
                  <a:txBody>
                    <a:bodyPr/>
                    <a:lstStyle/>
                    <a:p>
                      <a:pPr algn="ctr" fontAlgn="b"/>
                      <a:r>
                        <a:rPr lang="en-US" sz="1600" u="none" strike="noStrike" dirty="0">
                          <a:effectLst/>
                          <a:latin typeface="Gilroy" panose="00000500000000000000"/>
                        </a:rPr>
                        <a:t>2</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Banking_Finance</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535227128"/>
                  </a:ext>
                </a:extLst>
              </a:tr>
              <a:tr h="228600">
                <a:tc>
                  <a:txBody>
                    <a:bodyPr/>
                    <a:lstStyle/>
                    <a:p>
                      <a:pPr algn="ctr" fontAlgn="b"/>
                      <a:r>
                        <a:rPr lang="en-US" sz="1600" u="none" strike="noStrike" dirty="0">
                          <a:effectLst/>
                          <a:latin typeface="Gilroy" panose="00000500000000000000"/>
                        </a:rPr>
                        <a:t>3</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Technology</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378792928"/>
                  </a:ext>
                </a:extLst>
              </a:tr>
              <a:tr h="228600">
                <a:tc>
                  <a:txBody>
                    <a:bodyPr/>
                    <a:lstStyle/>
                    <a:p>
                      <a:pPr algn="ctr" fontAlgn="b"/>
                      <a:r>
                        <a:rPr lang="en-US" sz="1600" u="none" strike="noStrike" dirty="0">
                          <a:effectLst/>
                          <a:latin typeface="Gilroy" panose="00000500000000000000"/>
                        </a:rPr>
                        <a:t>4 </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Biotechnology_Pharma</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815992163"/>
                  </a:ext>
                </a:extLst>
              </a:tr>
              <a:tr h="228600">
                <a:tc>
                  <a:txBody>
                    <a:bodyPr/>
                    <a:lstStyle/>
                    <a:p>
                      <a:pPr algn="ctr" fontAlgn="b"/>
                      <a:r>
                        <a:rPr lang="en-US" sz="1600" u="none" strike="noStrike" dirty="0">
                          <a:effectLst/>
                          <a:latin typeface="Gilroy" panose="00000500000000000000"/>
                        </a:rPr>
                        <a:t>5</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Food &amp; Beverages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059555819"/>
                  </a:ext>
                </a:extLst>
              </a:tr>
              <a:tr h="228600">
                <a:tc>
                  <a:txBody>
                    <a:bodyPr/>
                    <a:lstStyle/>
                    <a:p>
                      <a:pPr algn="ctr" fontAlgn="b"/>
                      <a:r>
                        <a:rPr lang="en-US" sz="1600" u="none" strike="noStrike" dirty="0">
                          <a:effectLst/>
                          <a:latin typeface="Gilroy" panose="00000500000000000000"/>
                        </a:rPr>
                        <a:t>6</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Automotive</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575134432"/>
                  </a:ext>
                </a:extLst>
              </a:tr>
              <a:tr h="228600">
                <a:tc>
                  <a:txBody>
                    <a:bodyPr/>
                    <a:lstStyle/>
                    <a:p>
                      <a:pPr algn="ctr" fontAlgn="b"/>
                      <a:r>
                        <a:rPr lang="en-US" sz="1600" u="none" strike="noStrike" dirty="0">
                          <a:effectLst/>
                          <a:latin typeface="Gilroy" panose="00000500000000000000"/>
                        </a:rPr>
                        <a:t>7</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Hospitality</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465936820"/>
                  </a:ext>
                </a:extLst>
              </a:tr>
              <a:tr h="228600">
                <a:tc>
                  <a:txBody>
                    <a:bodyPr/>
                    <a:lstStyle/>
                    <a:p>
                      <a:pPr algn="ctr" fontAlgn="b"/>
                      <a:r>
                        <a:rPr lang="en-US" sz="1600" u="none" strike="noStrike" dirty="0">
                          <a:effectLst/>
                          <a:latin typeface="Gilroy" panose="00000500000000000000"/>
                        </a:rPr>
                        <a:t>8</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Information Technology</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028101051"/>
                  </a:ext>
                </a:extLst>
              </a:tr>
              <a:tr h="228600">
                <a:tc>
                  <a:txBody>
                    <a:bodyPr/>
                    <a:lstStyle/>
                    <a:p>
                      <a:pPr algn="ctr" fontAlgn="b"/>
                      <a:r>
                        <a:rPr lang="en-US" sz="1600" u="none" strike="noStrike" dirty="0">
                          <a:effectLst/>
                          <a:latin typeface="Gilroy" panose="00000500000000000000"/>
                        </a:rPr>
                        <a:t>9</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Apparel &amp; Fashion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04721269"/>
                  </a:ext>
                </a:extLst>
              </a:tr>
              <a:tr h="228600">
                <a:tc>
                  <a:txBody>
                    <a:bodyPr/>
                    <a:lstStyle/>
                    <a:p>
                      <a:pPr algn="ctr" fontAlgn="b"/>
                      <a:r>
                        <a:rPr lang="en-US" sz="1600" u="none" strike="noStrike" dirty="0">
                          <a:effectLst/>
                          <a:latin typeface="Gilroy" panose="00000500000000000000"/>
                        </a:rPr>
                        <a:t>10</a:t>
                      </a:r>
                      <a:endParaRPr lang="en-US" sz="16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l" fontAlgn="b"/>
                      <a:r>
                        <a:rPr lang="en-US" sz="1600" u="none" strike="noStrike" dirty="0">
                          <a:effectLst/>
                          <a:latin typeface="Gilroy" panose="00000500000000000000"/>
                        </a:rPr>
                        <a:t>  Consumer Goods &amp; Services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53967664"/>
                  </a:ext>
                </a:extLst>
              </a:tr>
            </a:tbl>
          </a:graphicData>
        </a:graphic>
      </p:graphicFrame>
      <p:sp>
        <p:nvSpPr>
          <p:cNvPr id="15" name="Rectangle 14">
            <a:extLst>
              <a:ext uri="{FF2B5EF4-FFF2-40B4-BE49-F238E27FC236}">
                <a16:creationId xmlns:a16="http://schemas.microsoft.com/office/drawing/2014/main" id="{FBE81267-AD0C-4B02-9EB8-5ECF61927966}"/>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790E89-292C-4613-A5AE-C17F9F44B5AC}"/>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0C4289C-29F1-4C6E-A850-26EDFD624E90}"/>
              </a:ext>
            </a:extLst>
          </p:cNvPr>
          <p:cNvPicPr>
            <a:picLocks noChangeAspect="1"/>
          </p:cNvPicPr>
          <p:nvPr/>
        </p:nvPicPr>
        <p:blipFill>
          <a:blip r:embed="rId5"/>
          <a:srcRect/>
          <a:stretch/>
        </p:blipFill>
        <p:spPr>
          <a:xfrm>
            <a:off x="10117988" y="656492"/>
            <a:ext cx="1616017" cy="1286012"/>
          </a:xfrm>
          <a:prstGeom prst="rect">
            <a:avLst/>
          </a:prstGeom>
        </p:spPr>
      </p:pic>
    </p:spTree>
    <p:extLst>
      <p:ext uri="{BB962C8B-B14F-4D97-AF65-F5344CB8AC3E}">
        <p14:creationId xmlns:p14="http://schemas.microsoft.com/office/powerpoint/2010/main" val="396319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Installation Revenue</a:t>
            </a:r>
          </a:p>
        </p:txBody>
      </p:sp>
      <p:graphicFrame>
        <p:nvGraphicFramePr>
          <p:cNvPr id="3" name="Table 2">
            <a:extLst>
              <a:ext uri="{FF2B5EF4-FFF2-40B4-BE49-F238E27FC236}">
                <a16:creationId xmlns:a16="http://schemas.microsoft.com/office/drawing/2014/main" id="{5446FF35-DC30-4022-9FB6-B774048025DB}"/>
              </a:ext>
            </a:extLst>
          </p:cNvPr>
          <p:cNvGraphicFramePr>
            <a:graphicFrameLocks noGrp="1"/>
          </p:cNvGraphicFramePr>
          <p:nvPr>
            <p:extLst>
              <p:ext uri="{D42A27DB-BD31-4B8C-83A1-F6EECF244321}">
                <p14:modId xmlns:p14="http://schemas.microsoft.com/office/powerpoint/2010/main" val="3864013380"/>
              </p:ext>
            </p:extLst>
          </p:nvPr>
        </p:nvGraphicFramePr>
        <p:xfrm>
          <a:off x="5383865" y="2384923"/>
          <a:ext cx="5905456" cy="1576395"/>
        </p:xfrm>
        <a:graphic>
          <a:graphicData uri="http://schemas.openxmlformats.org/drawingml/2006/table">
            <a:tbl>
              <a:tblPr>
                <a:tableStyleId>{5C22544A-7EE6-4342-B048-85BDC9FD1C3A}</a:tableStyleId>
              </a:tblPr>
              <a:tblGrid>
                <a:gridCol w="2371864">
                  <a:extLst>
                    <a:ext uri="{9D8B030D-6E8A-4147-A177-3AD203B41FA5}">
                      <a16:colId xmlns:a16="http://schemas.microsoft.com/office/drawing/2014/main" val="3353061951"/>
                    </a:ext>
                  </a:extLst>
                </a:gridCol>
                <a:gridCol w="1177864">
                  <a:extLst>
                    <a:ext uri="{9D8B030D-6E8A-4147-A177-3AD203B41FA5}">
                      <a16:colId xmlns:a16="http://schemas.microsoft.com/office/drawing/2014/main" val="1121326738"/>
                    </a:ext>
                  </a:extLst>
                </a:gridCol>
                <a:gridCol w="1177864">
                  <a:extLst>
                    <a:ext uri="{9D8B030D-6E8A-4147-A177-3AD203B41FA5}">
                      <a16:colId xmlns:a16="http://schemas.microsoft.com/office/drawing/2014/main" val="1697671363"/>
                    </a:ext>
                  </a:extLst>
                </a:gridCol>
                <a:gridCol w="1177864">
                  <a:extLst>
                    <a:ext uri="{9D8B030D-6E8A-4147-A177-3AD203B41FA5}">
                      <a16:colId xmlns:a16="http://schemas.microsoft.com/office/drawing/2014/main" val="1123089963"/>
                    </a:ext>
                  </a:extLst>
                </a:gridCol>
              </a:tblGrid>
              <a:tr h="315279">
                <a:tc>
                  <a:txBody>
                    <a:bodyPr/>
                    <a:lstStyle/>
                    <a:p>
                      <a:r>
                        <a:rPr lang="en-US" sz="1600" b="1" dirty="0">
                          <a:solidFill>
                            <a:srgbClr val="0070C0"/>
                          </a:solidFill>
                          <a:latin typeface="Gilroy" panose="00000500000000000000"/>
                        </a:rPr>
                        <a:t>  Installation Revenue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solidFill>
                            <a:srgbClr val="0070C0"/>
                          </a:solidFill>
                          <a:effectLst/>
                          <a:latin typeface="Gilroy" panose="00000500000000000000"/>
                        </a:rPr>
                        <a:t>2021</a:t>
                      </a:r>
                      <a:endParaRPr lang="en-US" sz="1600" b="1"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solidFill>
                            <a:srgbClr val="0070C0"/>
                          </a:solidFill>
                          <a:effectLst/>
                          <a:latin typeface="Gilroy" panose="00000500000000000000"/>
                        </a:rPr>
                        <a:t>Prior Year</a:t>
                      </a:r>
                      <a:endParaRPr lang="en-US" sz="1600" b="1"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solidFill>
                            <a:srgbClr val="0070C0"/>
                          </a:solidFill>
                          <a:effectLst/>
                          <a:latin typeface="Gilroy" panose="00000500000000000000"/>
                        </a:rPr>
                        <a:t>% Increase</a:t>
                      </a:r>
                      <a:endParaRPr lang="en-US" sz="1600" b="1"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1749719"/>
                  </a:ext>
                </a:extLst>
              </a:tr>
              <a:tr h="315279">
                <a:tc>
                  <a:txBody>
                    <a:bodyPr/>
                    <a:lstStyle/>
                    <a:p>
                      <a:pPr algn="l" fontAlgn="b"/>
                      <a:r>
                        <a:rPr lang="en-US" sz="1600" u="none" strike="noStrike" dirty="0">
                          <a:effectLst/>
                          <a:latin typeface="Gilroy" panose="00000500000000000000"/>
                        </a:rPr>
                        <a:t>  Field/Inside Sales</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$1,283,155 </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$806,595 </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59%</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66129103"/>
                  </a:ext>
                </a:extLst>
              </a:tr>
              <a:tr h="315279">
                <a:tc>
                  <a:txBody>
                    <a:bodyPr/>
                    <a:lstStyle/>
                    <a:p>
                      <a:pPr algn="l" fontAlgn="b"/>
                      <a:r>
                        <a:rPr lang="en-US" sz="1600" u="none" strike="noStrike" dirty="0">
                          <a:effectLst/>
                          <a:latin typeface="Gilroy" panose="00000500000000000000"/>
                        </a:rPr>
                        <a:t>  National Accounts</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$154,544 </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$78,532 </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97%</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88483050"/>
                  </a:ext>
                </a:extLst>
              </a:tr>
              <a:tr h="315279">
                <a:tc>
                  <a:txBody>
                    <a:bodyPr/>
                    <a:lstStyle/>
                    <a:p>
                      <a:pPr algn="l" fontAlgn="b"/>
                      <a:r>
                        <a:rPr lang="en-US" sz="1600" u="none" strike="noStrike" dirty="0">
                          <a:effectLst/>
                          <a:latin typeface="Gilroy" panose="00000500000000000000"/>
                        </a:rPr>
                        <a:t>  Vero</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$13,025 </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NA </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NA</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8907558"/>
                  </a:ext>
                </a:extLst>
              </a:tr>
              <a:tr h="315279">
                <a:tc>
                  <a:txBody>
                    <a:bodyPr/>
                    <a:lstStyle/>
                    <a:p>
                      <a:pPr algn="l" fontAlgn="b"/>
                      <a:r>
                        <a:rPr lang="en-US" sz="1600" b="1" u="none" strike="noStrike" dirty="0">
                          <a:effectLst/>
                          <a:latin typeface="Gilroy" panose="00000500000000000000"/>
                        </a:rPr>
                        <a:t>Total</a:t>
                      </a:r>
                      <a:endParaRPr lang="en-US" sz="1600" b="1" i="0" u="none" strike="noStrike" dirty="0">
                        <a:solidFill>
                          <a:srgbClr val="000000"/>
                        </a:solidFill>
                        <a:effectLst/>
                        <a:latin typeface="Gilroy" panose="0000050000000000000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latin typeface="Gilroy" panose="00000500000000000000"/>
                        </a:rPr>
                        <a:t> $1,450,724 </a:t>
                      </a:r>
                      <a:endParaRPr lang="en-US" sz="1600" b="1"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latin typeface="Gilroy" panose="00000500000000000000"/>
                        </a:rPr>
                        <a:t> $885,127 </a:t>
                      </a:r>
                      <a:endParaRPr lang="en-US" sz="1600" b="1"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effectLst/>
                          <a:latin typeface="Gilroy" panose="00000500000000000000"/>
                        </a:rPr>
                        <a:t>64%</a:t>
                      </a:r>
                      <a:endParaRPr lang="en-US" sz="1600" b="1"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23461524"/>
                  </a:ext>
                </a:extLst>
              </a:tr>
            </a:tbl>
          </a:graphicData>
        </a:graphic>
      </p:graphicFrame>
      <p:graphicFrame>
        <p:nvGraphicFramePr>
          <p:cNvPr id="10" name="Table 9">
            <a:extLst>
              <a:ext uri="{FF2B5EF4-FFF2-40B4-BE49-F238E27FC236}">
                <a16:creationId xmlns:a16="http://schemas.microsoft.com/office/drawing/2014/main" id="{5C186D53-A218-461D-BE70-FA8B7AB176C8}"/>
              </a:ext>
            </a:extLst>
          </p:cNvPr>
          <p:cNvGraphicFramePr>
            <a:graphicFrameLocks noGrp="1"/>
          </p:cNvGraphicFramePr>
          <p:nvPr>
            <p:extLst>
              <p:ext uri="{D42A27DB-BD31-4B8C-83A1-F6EECF244321}">
                <p14:modId xmlns:p14="http://schemas.microsoft.com/office/powerpoint/2010/main" val="758013806"/>
              </p:ext>
            </p:extLst>
          </p:nvPr>
        </p:nvGraphicFramePr>
        <p:xfrm>
          <a:off x="5049028" y="4281268"/>
          <a:ext cx="6684978" cy="2142980"/>
        </p:xfrm>
        <a:graphic>
          <a:graphicData uri="http://schemas.openxmlformats.org/drawingml/2006/table">
            <a:tbl>
              <a:tblPr>
                <a:tableStyleId>{5C22544A-7EE6-4342-B048-85BDC9FD1C3A}</a:tableStyleId>
              </a:tblPr>
              <a:tblGrid>
                <a:gridCol w="2684952">
                  <a:extLst>
                    <a:ext uri="{9D8B030D-6E8A-4147-A177-3AD203B41FA5}">
                      <a16:colId xmlns:a16="http://schemas.microsoft.com/office/drawing/2014/main" val="1505450547"/>
                    </a:ext>
                  </a:extLst>
                </a:gridCol>
                <a:gridCol w="1333342">
                  <a:extLst>
                    <a:ext uri="{9D8B030D-6E8A-4147-A177-3AD203B41FA5}">
                      <a16:colId xmlns:a16="http://schemas.microsoft.com/office/drawing/2014/main" val="4177602128"/>
                    </a:ext>
                  </a:extLst>
                </a:gridCol>
                <a:gridCol w="1333342">
                  <a:extLst>
                    <a:ext uri="{9D8B030D-6E8A-4147-A177-3AD203B41FA5}">
                      <a16:colId xmlns:a16="http://schemas.microsoft.com/office/drawing/2014/main" val="1736319446"/>
                    </a:ext>
                  </a:extLst>
                </a:gridCol>
                <a:gridCol w="1333342">
                  <a:extLst>
                    <a:ext uri="{9D8B030D-6E8A-4147-A177-3AD203B41FA5}">
                      <a16:colId xmlns:a16="http://schemas.microsoft.com/office/drawing/2014/main" val="1772198627"/>
                    </a:ext>
                  </a:extLst>
                </a:gridCol>
              </a:tblGrid>
              <a:tr h="306140">
                <a:tc>
                  <a:txBody>
                    <a:bodyPr/>
                    <a:lstStyle/>
                    <a:p>
                      <a:r>
                        <a:rPr lang="en-US" sz="1600" b="1" dirty="0">
                          <a:solidFill>
                            <a:srgbClr val="0070C0"/>
                          </a:solidFill>
                          <a:latin typeface="Gilroy" panose="00000500000000000000"/>
                        </a:rPr>
                        <a:t>  Team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a:solidFill>
                            <a:srgbClr val="0070C0"/>
                          </a:solidFill>
                          <a:effectLst/>
                          <a:latin typeface="Gilroy" panose="00000500000000000000"/>
                        </a:rPr>
                        <a:t>Billed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a:solidFill>
                            <a:srgbClr val="0070C0"/>
                          </a:solidFill>
                          <a:effectLst/>
                          <a:latin typeface="Gilroy" panose="00000500000000000000"/>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solidFill>
                            <a:srgbClr val="0070C0"/>
                          </a:solidFill>
                          <a:effectLst/>
                          <a:latin typeface="Gilroy" panose="00000500000000000000"/>
                        </a:rPr>
                        <a:t>% of Target</a:t>
                      </a:r>
                      <a:endParaRPr lang="en-US" sz="1600" b="1"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244754"/>
                  </a:ext>
                </a:extLst>
              </a:tr>
              <a:tr h="306140">
                <a:tc>
                  <a:txBody>
                    <a:bodyPr/>
                    <a:lstStyle/>
                    <a:p>
                      <a:pPr algn="l" fontAlgn="b"/>
                      <a:r>
                        <a:rPr lang="en-US" sz="1600" b="1" i="0" u="none" strike="noStrike" dirty="0">
                          <a:solidFill>
                            <a:srgbClr val="000000"/>
                          </a:solidFill>
                          <a:effectLst/>
                          <a:latin typeface="Gilroy" panose="00000500000000000000"/>
                        </a:rPr>
                        <a:t>  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0000"/>
                          </a:solidFill>
                          <a:effectLst/>
                          <a:latin typeface="Gilroy" panose="00000500000000000000"/>
                        </a:rPr>
                        <a:t>$457,272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0000"/>
                          </a:solidFill>
                          <a:effectLst/>
                          <a:latin typeface="Gilroy" panose="00000500000000000000"/>
                        </a:rPr>
                        <a:t>$439,535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0000"/>
                          </a:solidFill>
                          <a:effectLst/>
                          <a:latin typeface="Gilroy" panose="0000050000000000000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88316913"/>
                  </a:ext>
                </a:extLst>
              </a:tr>
              <a:tr h="306140">
                <a:tc>
                  <a:txBody>
                    <a:bodyPr/>
                    <a:lstStyle/>
                    <a:p>
                      <a:pPr algn="l" fontAlgn="b"/>
                      <a:r>
                        <a:rPr lang="en-US" sz="1600" u="none" strike="noStrike" dirty="0">
                          <a:effectLst/>
                          <a:latin typeface="Gilroy" panose="00000500000000000000"/>
                        </a:rPr>
                        <a:t>      Northeast/Mid-Atlantic</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$253,915 </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$242,279</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105%</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904965952"/>
                  </a:ext>
                </a:extLst>
              </a:tr>
              <a:tr h="306140">
                <a:tc>
                  <a:txBody>
                    <a:bodyPr/>
                    <a:lstStyle/>
                    <a:p>
                      <a:pPr algn="l" fontAlgn="b"/>
                      <a:r>
                        <a:rPr lang="en-US" sz="1600" u="none" strike="noStrike" dirty="0">
                          <a:solidFill>
                            <a:schemeClr val="tx1"/>
                          </a:solidFill>
                          <a:effectLst/>
                          <a:latin typeface="Gilroy" panose="00000500000000000000"/>
                        </a:rPr>
                        <a:t>      South/Southeast</a:t>
                      </a:r>
                      <a:endParaRPr lang="en-US" sz="1600" b="0" i="0" u="none" strike="noStrike" dirty="0">
                        <a:solidFill>
                          <a:schemeClr val="tx1"/>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$203,357</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$197,256</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panose="0000050000000000000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46499690"/>
                  </a:ext>
                </a:extLst>
              </a:tr>
              <a:tr h="306140">
                <a:tc>
                  <a:txBody>
                    <a:bodyPr/>
                    <a:lstStyle/>
                    <a:p>
                      <a:pPr algn="l" fontAlgn="b"/>
                      <a:r>
                        <a:rPr lang="en-US" sz="1600" b="1" i="0" u="none" strike="noStrike" dirty="0">
                          <a:solidFill>
                            <a:schemeClr val="tx1"/>
                          </a:solidFill>
                          <a:effectLst/>
                          <a:latin typeface="Gilroy" panose="00000500000000000000"/>
                        </a:rPr>
                        <a:t>  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0000"/>
                          </a:solidFill>
                          <a:effectLst/>
                          <a:latin typeface="Gilroy" panose="00000500000000000000"/>
                        </a:rPr>
                        <a:t>$478,203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0000"/>
                          </a:solidFill>
                          <a:effectLst/>
                          <a:latin typeface="Gilroy" panose="00000500000000000000"/>
                        </a:rPr>
                        <a:t>$439,274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0000"/>
                          </a:solidFill>
                          <a:effectLst/>
                          <a:latin typeface="Gilroy" panose="00000500000000000000"/>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78026485"/>
                  </a:ext>
                </a:extLst>
              </a:tr>
              <a:tr h="306140">
                <a:tc>
                  <a:txBody>
                    <a:bodyPr/>
                    <a:lstStyle/>
                    <a:p>
                      <a:pPr algn="l" fontAlgn="b"/>
                      <a:r>
                        <a:rPr lang="en-US" sz="1600" u="none" strike="noStrike" dirty="0">
                          <a:solidFill>
                            <a:schemeClr val="tx1"/>
                          </a:solidFill>
                          <a:effectLst/>
                          <a:latin typeface="Gilroy" panose="00000500000000000000"/>
                        </a:rPr>
                        <a:t>      South/Southeast</a:t>
                      </a:r>
                      <a:endParaRPr lang="en-US" sz="1600" b="0" i="0" u="none" strike="noStrike" dirty="0">
                        <a:solidFill>
                          <a:schemeClr val="tx1"/>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$228,601</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panose="00000500000000000000"/>
                        </a:rPr>
                        <a:t> $196,334</a:t>
                      </a:r>
                      <a:endParaRPr lang="en-US" sz="16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panose="00000500000000000000"/>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07412858"/>
                  </a:ext>
                </a:extLst>
              </a:tr>
              <a:tr h="306140">
                <a:tc>
                  <a:txBody>
                    <a:bodyPr/>
                    <a:lstStyle/>
                    <a:p>
                      <a:pPr algn="l" fontAlgn="b"/>
                      <a:r>
                        <a:rPr lang="en-US" sz="1600" b="0" i="0" u="none" strike="noStrike" dirty="0">
                          <a:solidFill>
                            <a:schemeClr val="tx1"/>
                          </a:solidFill>
                          <a:effectLst/>
                          <a:latin typeface="Gilroy" panose="00000500000000000000"/>
                        </a:rPr>
                        <a:t>      Midwest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panose="00000500000000000000"/>
                        </a:rPr>
                        <a:t>$111,471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panose="00000500000000000000"/>
                        </a:rPr>
                        <a:t>$120,145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panose="0000050000000000000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760394"/>
                  </a:ext>
                </a:extLst>
              </a:tr>
            </a:tbl>
          </a:graphicData>
        </a:graphic>
      </p:graphicFrame>
      <p:sp>
        <p:nvSpPr>
          <p:cNvPr id="12" name="Content Placeholder 2">
            <a:extLst>
              <a:ext uri="{FF2B5EF4-FFF2-40B4-BE49-F238E27FC236}">
                <a16:creationId xmlns:a16="http://schemas.microsoft.com/office/drawing/2014/main" id="{D6A1DB33-7AFB-42F9-8CAA-2609C6C854F5}"/>
              </a:ext>
            </a:extLst>
          </p:cNvPr>
          <p:cNvSpPr txBox="1">
            <a:spLocks/>
          </p:cNvSpPr>
          <p:nvPr/>
        </p:nvSpPr>
        <p:spPr>
          <a:xfrm>
            <a:off x="415959" y="1755667"/>
            <a:ext cx="4350593" cy="40489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dirty="0">
                <a:latin typeface="Gilroy" panose="00000500000000000000"/>
                <a:ea typeface="Calibri" panose="020F0502020204030204" pitchFamily="34" charset="0"/>
              </a:rPr>
              <a:t>Installation revenue increasing YOY</a:t>
            </a:r>
          </a:p>
          <a:p>
            <a:pPr>
              <a:lnSpc>
                <a:spcPct val="100000"/>
              </a:lnSpc>
              <a:spcBef>
                <a:spcPts val="600"/>
              </a:spcBef>
            </a:pPr>
            <a:r>
              <a:rPr lang="en-US" sz="1800" dirty="0">
                <a:latin typeface="Gilroy" panose="00000500000000000000"/>
                <a:ea typeface="Calibri" panose="020F0502020204030204" pitchFamily="34" charset="0"/>
              </a:rPr>
              <a:t>Overall, teams doing a good job with billed installation fees to target </a:t>
            </a:r>
          </a:p>
          <a:p>
            <a:pPr lvl="1">
              <a:lnSpc>
                <a:spcPct val="100000"/>
              </a:lnSpc>
              <a:spcBef>
                <a:spcPts val="600"/>
              </a:spcBef>
            </a:pPr>
            <a:r>
              <a:rPr lang="en-US" sz="1600" dirty="0">
                <a:latin typeface="Gilroy" panose="00000500000000000000"/>
                <a:ea typeface="Calibri" panose="020F0502020204030204" pitchFamily="34" charset="0"/>
              </a:rPr>
              <a:t>Rep level – are you achieving this target, if not why? </a:t>
            </a:r>
          </a:p>
          <a:p>
            <a:pPr lvl="1">
              <a:lnSpc>
                <a:spcPct val="100000"/>
              </a:lnSpc>
              <a:spcBef>
                <a:spcPts val="600"/>
              </a:spcBef>
            </a:pPr>
            <a:r>
              <a:rPr lang="en-US" sz="1600" dirty="0">
                <a:latin typeface="Gilroy" panose="00000500000000000000"/>
                <a:ea typeface="Calibri" panose="020F0502020204030204" pitchFamily="34" charset="0"/>
              </a:rPr>
              <a:t>Work with manager to understand where you are in the rankings</a:t>
            </a:r>
          </a:p>
          <a:p>
            <a:pPr>
              <a:lnSpc>
                <a:spcPct val="100000"/>
              </a:lnSpc>
              <a:spcBef>
                <a:spcPts val="600"/>
              </a:spcBef>
            </a:pPr>
            <a:r>
              <a:rPr lang="en-US" sz="1800" dirty="0">
                <a:latin typeface="Gilroy" panose="00000500000000000000"/>
                <a:ea typeface="Calibri" panose="020F0502020204030204" pitchFamily="34" charset="0"/>
              </a:rPr>
              <a:t>Installation Fee increases in 2021</a:t>
            </a:r>
          </a:p>
          <a:p>
            <a:pPr lvl="1">
              <a:lnSpc>
                <a:spcPct val="100000"/>
              </a:lnSpc>
              <a:spcBef>
                <a:spcPts val="600"/>
              </a:spcBef>
            </a:pPr>
            <a:r>
              <a:rPr lang="en-US" sz="1600" dirty="0">
                <a:latin typeface="Gilroy" panose="00000500000000000000"/>
                <a:ea typeface="Calibri" panose="020F0502020204030204" pitchFamily="34" charset="0"/>
              </a:rPr>
              <a:t>Are you incorporating the changes into your sales now</a:t>
            </a:r>
          </a:p>
          <a:p>
            <a:pPr lvl="1">
              <a:lnSpc>
                <a:spcPct val="100000"/>
              </a:lnSpc>
              <a:spcBef>
                <a:spcPts val="600"/>
              </a:spcBef>
            </a:pPr>
            <a:r>
              <a:rPr lang="en-US" sz="1600" dirty="0">
                <a:latin typeface="Gilroy" panose="00000500000000000000"/>
                <a:ea typeface="Calibri" panose="020F0502020204030204" pitchFamily="34" charset="0"/>
              </a:rPr>
              <a:t>Are you taking advantage of the installation fee commissions?</a:t>
            </a:r>
          </a:p>
        </p:txBody>
      </p:sp>
      <p:sp>
        <p:nvSpPr>
          <p:cNvPr id="13" name="Rectangle 12">
            <a:extLst>
              <a:ext uri="{FF2B5EF4-FFF2-40B4-BE49-F238E27FC236}">
                <a16:creationId xmlns:a16="http://schemas.microsoft.com/office/drawing/2014/main" id="{566B3B9D-A490-4794-AB03-411F85B691E4}"/>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FA733A-56F7-4BC4-B6CA-4D7507854E77}"/>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386235B-7BFD-424B-837D-DE89FDA3B52F}"/>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221542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Product Sales by Unit Type</a:t>
            </a:r>
          </a:p>
        </p:txBody>
      </p:sp>
      <p:graphicFrame>
        <p:nvGraphicFramePr>
          <p:cNvPr id="3" name="Table 2">
            <a:extLst>
              <a:ext uri="{FF2B5EF4-FFF2-40B4-BE49-F238E27FC236}">
                <a16:creationId xmlns:a16="http://schemas.microsoft.com/office/drawing/2014/main" id="{21E22266-1A9C-4089-B19E-D444291934AF}"/>
              </a:ext>
            </a:extLst>
          </p:cNvPr>
          <p:cNvGraphicFramePr>
            <a:graphicFrameLocks noGrp="1"/>
          </p:cNvGraphicFramePr>
          <p:nvPr>
            <p:extLst>
              <p:ext uri="{D42A27DB-BD31-4B8C-83A1-F6EECF244321}">
                <p14:modId xmlns:p14="http://schemas.microsoft.com/office/powerpoint/2010/main" val="524263189"/>
              </p:ext>
            </p:extLst>
          </p:nvPr>
        </p:nvGraphicFramePr>
        <p:xfrm>
          <a:off x="265246" y="3189230"/>
          <a:ext cx="11661507" cy="2606452"/>
        </p:xfrm>
        <a:graphic>
          <a:graphicData uri="http://schemas.openxmlformats.org/drawingml/2006/table">
            <a:tbl>
              <a:tblPr>
                <a:tableStyleId>{5C22544A-7EE6-4342-B048-85BDC9FD1C3A}</a:tableStyleId>
              </a:tblPr>
              <a:tblGrid>
                <a:gridCol w="1030277">
                  <a:extLst>
                    <a:ext uri="{9D8B030D-6E8A-4147-A177-3AD203B41FA5}">
                      <a16:colId xmlns:a16="http://schemas.microsoft.com/office/drawing/2014/main" val="2673622309"/>
                    </a:ext>
                  </a:extLst>
                </a:gridCol>
                <a:gridCol w="1030818">
                  <a:extLst>
                    <a:ext uri="{9D8B030D-6E8A-4147-A177-3AD203B41FA5}">
                      <a16:colId xmlns:a16="http://schemas.microsoft.com/office/drawing/2014/main" val="1226240912"/>
                    </a:ext>
                  </a:extLst>
                </a:gridCol>
                <a:gridCol w="941294">
                  <a:extLst>
                    <a:ext uri="{9D8B030D-6E8A-4147-A177-3AD203B41FA5}">
                      <a16:colId xmlns:a16="http://schemas.microsoft.com/office/drawing/2014/main" val="3377461100"/>
                    </a:ext>
                  </a:extLst>
                </a:gridCol>
                <a:gridCol w="223468">
                  <a:extLst>
                    <a:ext uri="{9D8B030D-6E8A-4147-A177-3AD203B41FA5}">
                      <a16:colId xmlns:a16="http://schemas.microsoft.com/office/drawing/2014/main" val="2877958175"/>
                    </a:ext>
                  </a:extLst>
                </a:gridCol>
                <a:gridCol w="924455">
                  <a:extLst>
                    <a:ext uri="{9D8B030D-6E8A-4147-A177-3AD203B41FA5}">
                      <a16:colId xmlns:a16="http://schemas.microsoft.com/office/drawing/2014/main" val="1530043531"/>
                    </a:ext>
                  </a:extLst>
                </a:gridCol>
                <a:gridCol w="924455">
                  <a:extLst>
                    <a:ext uri="{9D8B030D-6E8A-4147-A177-3AD203B41FA5}">
                      <a16:colId xmlns:a16="http://schemas.microsoft.com/office/drawing/2014/main" val="1503349189"/>
                    </a:ext>
                  </a:extLst>
                </a:gridCol>
                <a:gridCol w="346670">
                  <a:extLst>
                    <a:ext uri="{9D8B030D-6E8A-4147-A177-3AD203B41FA5}">
                      <a16:colId xmlns:a16="http://schemas.microsoft.com/office/drawing/2014/main" val="1597862140"/>
                    </a:ext>
                  </a:extLst>
                </a:gridCol>
                <a:gridCol w="924455">
                  <a:extLst>
                    <a:ext uri="{9D8B030D-6E8A-4147-A177-3AD203B41FA5}">
                      <a16:colId xmlns:a16="http://schemas.microsoft.com/office/drawing/2014/main" val="4131017362"/>
                    </a:ext>
                  </a:extLst>
                </a:gridCol>
                <a:gridCol w="924455">
                  <a:extLst>
                    <a:ext uri="{9D8B030D-6E8A-4147-A177-3AD203B41FA5}">
                      <a16:colId xmlns:a16="http://schemas.microsoft.com/office/drawing/2014/main" val="2405294753"/>
                    </a:ext>
                  </a:extLst>
                </a:gridCol>
                <a:gridCol w="346670">
                  <a:extLst>
                    <a:ext uri="{9D8B030D-6E8A-4147-A177-3AD203B41FA5}">
                      <a16:colId xmlns:a16="http://schemas.microsoft.com/office/drawing/2014/main" val="2099619539"/>
                    </a:ext>
                  </a:extLst>
                </a:gridCol>
                <a:gridCol w="924455">
                  <a:extLst>
                    <a:ext uri="{9D8B030D-6E8A-4147-A177-3AD203B41FA5}">
                      <a16:colId xmlns:a16="http://schemas.microsoft.com/office/drawing/2014/main" val="3671592976"/>
                    </a:ext>
                  </a:extLst>
                </a:gridCol>
                <a:gridCol w="924455">
                  <a:extLst>
                    <a:ext uri="{9D8B030D-6E8A-4147-A177-3AD203B41FA5}">
                      <a16:colId xmlns:a16="http://schemas.microsoft.com/office/drawing/2014/main" val="3484552945"/>
                    </a:ext>
                  </a:extLst>
                </a:gridCol>
                <a:gridCol w="346670">
                  <a:extLst>
                    <a:ext uri="{9D8B030D-6E8A-4147-A177-3AD203B41FA5}">
                      <a16:colId xmlns:a16="http://schemas.microsoft.com/office/drawing/2014/main" val="1288871748"/>
                    </a:ext>
                  </a:extLst>
                </a:gridCol>
                <a:gridCol w="924455">
                  <a:extLst>
                    <a:ext uri="{9D8B030D-6E8A-4147-A177-3AD203B41FA5}">
                      <a16:colId xmlns:a16="http://schemas.microsoft.com/office/drawing/2014/main" val="3241474587"/>
                    </a:ext>
                  </a:extLst>
                </a:gridCol>
                <a:gridCol w="924455">
                  <a:extLst>
                    <a:ext uri="{9D8B030D-6E8A-4147-A177-3AD203B41FA5}">
                      <a16:colId xmlns:a16="http://schemas.microsoft.com/office/drawing/2014/main" val="4276346662"/>
                    </a:ext>
                  </a:extLst>
                </a:gridCol>
              </a:tblGrid>
              <a:tr h="331657">
                <a:tc>
                  <a:txBody>
                    <a:bodyPr/>
                    <a:lstStyle/>
                    <a:p>
                      <a:pPr algn="ctr" fontAlgn="b"/>
                      <a:endParaRPr lang="en-US" sz="16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1600" u="none" strike="noStrike" dirty="0">
                          <a:solidFill>
                            <a:srgbClr val="0070C0"/>
                          </a:solidFill>
                          <a:effectLst/>
                          <a:latin typeface="Gilroy" panose="00000500000000000000"/>
                        </a:rPr>
                        <a:t>2021</a:t>
                      </a:r>
                      <a:endParaRPr lang="en-US" sz="16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endParaRPr lang="en-US" sz="16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1600" u="none" strike="noStrike" dirty="0">
                          <a:solidFill>
                            <a:srgbClr val="0070C0"/>
                          </a:solidFill>
                          <a:effectLst/>
                          <a:latin typeface="Gilroy" panose="00000500000000000000"/>
                        </a:rPr>
                        <a:t>Q1</a:t>
                      </a:r>
                      <a:endParaRPr lang="en-US" sz="16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endParaRPr lang="en-US" sz="16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1600" u="none" strike="noStrike" dirty="0">
                          <a:solidFill>
                            <a:srgbClr val="0070C0"/>
                          </a:solidFill>
                          <a:effectLst/>
                          <a:latin typeface="Gilroy" panose="00000500000000000000"/>
                        </a:rPr>
                        <a:t>Q2</a:t>
                      </a:r>
                      <a:endParaRPr lang="en-US" sz="16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endParaRPr lang="en-US" sz="16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1600" u="none" strike="noStrike" dirty="0">
                          <a:solidFill>
                            <a:srgbClr val="0070C0"/>
                          </a:solidFill>
                          <a:effectLst/>
                          <a:latin typeface="Gilroy" panose="00000500000000000000"/>
                        </a:rPr>
                        <a:t>Q3</a:t>
                      </a:r>
                      <a:endParaRPr lang="en-US" sz="16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endParaRPr lang="en-US" sz="16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1600" u="none" strike="noStrike" dirty="0">
                          <a:solidFill>
                            <a:srgbClr val="0070C0"/>
                          </a:solidFill>
                          <a:effectLst/>
                          <a:latin typeface="Gilroy" panose="00000500000000000000"/>
                        </a:rPr>
                        <a:t>Q4</a:t>
                      </a:r>
                      <a:endParaRPr lang="en-US" sz="16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4255837059"/>
                  </a:ext>
                </a:extLst>
              </a:tr>
              <a:tr h="331657">
                <a:tc>
                  <a:txBody>
                    <a:bodyPr/>
                    <a:lstStyle/>
                    <a:p>
                      <a:pPr algn="ctr" fontAlgn="b"/>
                      <a:endParaRPr lang="en-US" sz="16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4876832"/>
                  </a:ext>
                </a:extLst>
              </a:tr>
              <a:tr h="331657">
                <a:tc>
                  <a:txBody>
                    <a:bodyPr/>
                    <a:lstStyle/>
                    <a:p>
                      <a:pPr algn="ctr" fontAlgn="b"/>
                      <a:r>
                        <a:rPr lang="en-US" sz="1600" u="none" strike="noStrike" dirty="0">
                          <a:solidFill>
                            <a:srgbClr val="0070C0"/>
                          </a:solidFill>
                          <a:effectLst/>
                          <a:latin typeface="Gilroy" panose="00000500000000000000"/>
                        </a:rPr>
                        <a:t>Water</a:t>
                      </a:r>
                      <a:endParaRPr lang="en-US" sz="1600" b="1"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$795,369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54%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$196,197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highlight>
                            <a:srgbClr val="FFFF00"/>
                          </a:highlight>
                          <a:latin typeface="Gilroy" panose="00000500000000000000"/>
                        </a:rPr>
                        <a:t>70%</a:t>
                      </a:r>
                      <a:endParaRPr lang="en-US" sz="1600" b="0" i="0" u="none" strike="noStrike" dirty="0">
                        <a:solidFill>
                          <a:srgbClr val="000000"/>
                        </a:solidFill>
                        <a:effectLst/>
                        <a:highlight>
                          <a:srgbClr val="FFFF00"/>
                        </a:highligh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$221,587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55%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$229,032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52%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$148,553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43%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115408"/>
                  </a:ext>
                </a:extLst>
              </a:tr>
              <a:tr h="331657">
                <a:tc>
                  <a:txBody>
                    <a:bodyPr/>
                    <a:lstStyle/>
                    <a:p>
                      <a:pPr algn="ctr" fontAlgn="b"/>
                      <a:r>
                        <a:rPr lang="en-US" sz="1600" u="none" strike="noStrike" dirty="0">
                          <a:solidFill>
                            <a:srgbClr val="0070C0"/>
                          </a:solidFill>
                          <a:effectLst/>
                          <a:latin typeface="Gilroy" panose="00000500000000000000"/>
                        </a:rPr>
                        <a:t>Ice</a:t>
                      </a:r>
                      <a:endParaRPr lang="en-US" sz="1600" b="1"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$462,556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32%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$60,169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22%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$129,644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32%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$165,266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38%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$107,478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31%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766595"/>
                  </a:ext>
                </a:extLst>
              </a:tr>
              <a:tr h="331657">
                <a:tc>
                  <a:txBody>
                    <a:bodyPr/>
                    <a:lstStyle/>
                    <a:p>
                      <a:pPr algn="ctr" fontAlgn="b"/>
                      <a:r>
                        <a:rPr lang="en-US" sz="1600" u="none" strike="noStrike" dirty="0">
                          <a:solidFill>
                            <a:srgbClr val="0070C0"/>
                          </a:solidFill>
                          <a:effectLst/>
                          <a:latin typeface="Gilroy" panose="00000500000000000000"/>
                        </a:rPr>
                        <a:t>Sparkling</a:t>
                      </a:r>
                      <a:endParaRPr lang="en-US" sz="1600" b="1"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$196,522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$22,016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$48,039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$42,885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$83,582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highlight>
                            <a:srgbClr val="FFFF00"/>
                          </a:highlight>
                          <a:latin typeface="Gilroy" panose="00000500000000000000"/>
                        </a:rPr>
                        <a:t>24%</a:t>
                      </a:r>
                      <a:endParaRPr lang="en-US" sz="1600" b="0" i="0" u="none" strike="noStrike" dirty="0">
                        <a:solidFill>
                          <a:srgbClr val="000000"/>
                        </a:solidFill>
                        <a:effectLst/>
                        <a:highlight>
                          <a:srgbClr val="FFFF00"/>
                        </a:highligh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717506"/>
                  </a:ext>
                </a:extLst>
              </a:tr>
              <a:tr h="331657">
                <a:tc>
                  <a:txBody>
                    <a:bodyPr/>
                    <a:lstStyle/>
                    <a:p>
                      <a:pPr algn="ctr" fontAlgn="b"/>
                      <a:r>
                        <a:rPr lang="en-US" sz="1600" u="none" strike="noStrike" dirty="0">
                          <a:solidFill>
                            <a:srgbClr val="0070C0"/>
                          </a:solidFill>
                          <a:effectLst/>
                          <a:latin typeface="Gilroy" panose="00000500000000000000"/>
                        </a:rPr>
                        <a:t>Coffee</a:t>
                      </a:r>
                      <a:endParaRPr lang="en-US" sz="1600" b="1"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$7,824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$1,262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$2,011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$2,117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$2,434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latin typeface="Gilroy" panose="00000500000000000000"/>
                        </a:rPr>
                        <a:t>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3178692"/>
                  </a:ext>
                </a:extLst>
              </a:tr>
              <a:tr h="616510">
                <a:tc>
                  <a:txBody>
                    <a:bodyPr/>
                    <a:lstStyle/>
                    <a:p>
                      <a:pPr algn="ctr" fontAlgn="b"/>
                      <a:r>
                        <a:rPr lang="en-US" sz="1600" b="1" u="none" strike="noStrike" dirty="0">
                          <a:solidFill>
                            <a:srgbClr val="0070C0"/>
                          </a:solidFill>
                          <a:effectLst/>
                          <a:latin typeface="Gilroy" panose="00000500000000000000"/>
                        </a:rPr>
                        <a:t>Total</a:t>
                      </a:r>
                      <a:endParaRPr lang="en-US" sz="1600" b="1" i="0" u="none" strike="noStrike" dirty="0">
                        <a:solidFill>
                          <a:srgbClr val="0070C0"/>
                        </a:solidFill>
                        <a:effectLst/>
                        <a:latin typeface="Gilroy" panose="00000500000000000000"/>
                      </a:endParaRPr>
                    </a:p>
                  </a:txBody>
                  <a:tcPr marL="85725"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$1,462,271</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100%</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$279,644</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100%</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$401,281</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100%</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$439,300</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100%</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$342,047</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latin typeface="Gilroy" panose="00000500000000000000"/>
                        </a:rPr>
                        <a:t>100%</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375668"/>
                  </a:ext>
                </a:extLst>
              </a:tr>
            </a:tbl>
          </a:graphicData>
        </a:graphic>
      </p:graphicFrame>
      <p:sp>
        <p:nvSpPr>
          <p:cNvPr id="10" name="Rectangle 9">
            <a:extLst>
              <a:ext uri="{FF2B5EF4-FFF2-40B4-BE49-F238E27FC236}">
                <a16:creationId xmlns:a16="http://schemas.microsoft.com/office/drawing/2014/main" id="{ABC08B47-82B6-40A5-9561-95DE2C1BE480}"/>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A8B03A-3FE3-43ED-B9C6-411192BDEA63}"/>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0AA707D-483A-4B7B-8CC8-32E2D9420745}"/>
              </a:ext>
            </a:extLst>
          </p:cNvPr>
          <p:cNvPicPr>
            <a:picLocks noChangeAspect="1"/>
          </p:cNvPicPr>
          <p:nvPr/>
        </p:nvPicPr>
        <p:blipFill>
          <a:blip r:embed="rId2"/>
          <a:srcRect/>
          <a:stretch/>
        </p:blipFill>
        <p:spPr>
          <a:xfrm>
            <a:off x="10117988" y="656492"/>
            <a:ext cx="1616017" cy="1286012"/>
          </a:xfrm>
          <a:prstGeom prst="rect">
            <a:avLst/>
          </a:prstGeom>
        </p:spPr>
      </p:pic>
      <p:sp>
        <p:nvSpPr>
          <p:cNvPr id="8" name="Content Placeholder 2">
            <a:extLst>
              <a:ext uri="{FF2B5EF4-FFF2-40B4-BE49-F238E27FC236}">
                <a16:creationId xmlns:a16="http://schemas.microsoft.com/office/drawing/2014/main" id="{1E9323EA-F1DD-4BB6-A2E8-AE8170A9CD15}"/>
              </a:ext>
            </a:extLst>
          </p:cNvPr>
          <p:cNvSpPr txBox="1">
            <a:spLocks/>
          </p:cNvSpPr>
          <p:nvPr/>
        </p:nvSpPr>
        <p:spPr>
          <a:xfrm>
            <a:off x="508962" y="1717883"/>
            <a:ext cx="9410289" cy="107756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dirty="0">
                <a:latin typeface="Gilroy" panose="00000500000000000000"/>
                <a:ea typeface="Calibri" panose="020F0502020204030204" pitchFamily="34" charset="0"/>
              </a:rPr>
              <a:t>Overall, water a little over 50% of total business and ice/sparkling making up the other half</a:t>
            </a:r>
          </a:p>
          <a:p>
            <a:pPr lvl="1">
              <a:lnSpc>
                <a:spcPct val="100000"/>
              </a:lnSpc>
              <a:spcBef>
                <a:spcPts val="600"/>
              </a:spcBef>
            </a:pPr>
            <a:r>
              <a:rPr lang="en-US" sz="1600" dirty="0">
                <a:latin typeface="Gilroy" panose="00000500000000000000"/>
                <a:ea typeface="Calibri" panose="020F0502020204030204" pitchFamily="34" charset="0"/>
              </a:rPr>
              <a:t>Q1 = Larger water % (Amazon and T-Mobile)</a:t>
            </a:r>
          </a:p>
          <a:p>
            <a:pPr lvl="1">
              <a:lnSpc>
                <a:spcPct val="100000"/>
              </a:lnSpc>
              <a:spcBef>
                <a:spcPts val="600"/>
              </a:spcBef>
            </a:pPr>
            <a:r>
              <a:rPr lang="en-US" sz="1600" dirty="0">
                <a:latin typeface="Gilroy" panose="00000500000000000000"/>
                <a:ea typeface="Calibri" panose="020F0502020204030204" pitchFamily="34" charset="0"/>
              </a:rPr>
              <a:t>Q4 = Larger % with Sparkling (Vero integration)</a:t>
            </a:r>
          </a:p>
        </p:txBody>
      </p:sp>
    </p:spTree>
    <p:extLst>
      <p:ext uri="{BB962C8B-B14F-4D97-AF65-F5344CB8AC3E}">
        <p14:creationId xmlns:p14="http://schemas.microsoft.com/office/powerpoint/2010/main" val="118602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Average Pricing By Unit (Type)</a:t>
            </a:r>
          </a:p>
        </p:txBody>
      </p:sp>
      <p:sp>
        <p:nvSpPr>
          <p:cNvPr id="12" name="TextBox 11">
            <a:extLst>
              <a:ext uri="{FF2B5EF4-FFF2-40B4-BE49-F238E27FC236}">
                <a16:creationId xmlns:a16="http://schemas.microsoft.com/office/drawing/2014/main" id="{C3D75126-E1A4-45DF-A128-48483ED44A75}"/>
              </a:ext>
            </a:extLst>
          </p:cNvPr>
          <p:cNvSpPr txBox="1"/>
          <p:nvPr/>
        </p:nvSpPr>
        <p:spPr>
          <a:xfrm>
            <a:off x="2548735" y="6472717"/>
            <a:ext cx="6100354" cy="230832"/>
          </a:xfrm>
          <a:prstGeom prst="rect">
            <a:avLst/>
          </a:prstGeom>
          <a:noFill/>
        </p:spPr>
        <p:txBody>
          <a:bodyPr wrap="square">
            <a:spAutoFit/>
          </a:bodyPr>
          <a:lstStyle/>
          <a:p>
            <a:r>
              <a:rPr lang="en-US" sz="900" b="0" i="1" u="none" strike="noStrike" dirty="0">
                <a:solidFill>
                  <a:srgbClr val="000000"/>
                </a:solidFill>
                <a:effectLst/>
                <a:latin typeface="Gilroy" panose="00000500000000000000"/>
              </a:rPr>
              <a:t>*Quarterly and YTD values represent arithmetic averages</a:t>
            </a:r>
            <a:r>
              <a:rPr lang="en-US" sz="900" i="1" dirty="0">
                <a:latin typeface="Gilroy" panose="00000500000000000000"/>
              </a:rPr>
              <a:t> </a:t>
            </a:r>
          </a:p>
        </p:txBody>
      </p:sp>
      <p:sp>
        <p:nvSpPr>
          <p:cNvPr id="13" name="Content Placeholder 2">
            <a:extLst>
              <a:ext uri="{FF2B5EF4-FFF2-40B4-BE49-F238E27FC236}">
                <a16:creationId xmlns:a16="http://schemas.microsoft.com/office/drawing/2014/main" id="{C60ABAB0-82CF-4C41-92E6-4ED7387411C6}"/>
              </a:ext>
            </a:extLst>
          </p:cNvPr>
          <p:cNvSpPr txBox="1">
            <a:spLocks/>
          </p:cNvSpPr>
          <p:nvPr/>
        </p:nvSpPr>
        <p:spPr>
          <a:xfrm>
            <a:off x="204757" y="1915768"/>
            <a:ext cx="2296395" cy="39730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dirty="0">
                <a:latin typeface="Gilroy" panose="00000500000000000000"/>
                <a:ea typeface="Calibri" panose="020F0502020204030204" pitchFamily="34" charset="0"/>
              </a:rPr>
              <a:t>New Rentals:</a:t>
            </a:r>
            <a:br>
              <a:rPr lang="en-US" sz="1400" dirty="0">
                <a:latin typeface="Gilroy" panose="00000500000000000000"/>
                <a:ea typeface="Calibri" panose="020F0502020204030204" pitchFamily="34" charset="0"/>
              </a:rPr>
            </a:br>
            <a:r>
              <a:rPr lang="en-US" sz="1400" dirty="0">
                <a:latin typeface="Gilroy" panose="00000500000000000000"/>
                <a:ea typeface="Calibri" panose="020F0502020204030204" pitchFamily="34" charset="0"/>
              </a:rPr>
              <a:t>down 2% YOY and under budget</a:t>
            </a:r>
          </a:p>
          <a:p>
            <a:pPr>
              <a:lnSpc>
                <a:spcPct val="100000"/>
              </a:lnSpc>
              <a:spcBef>
                <a:spcPts val="0"/>
              </a:spcBef>
            </a:pPr>
            <a:endParaRPr lang="en-US" sz="1400" dirty="0">
              <a:latin typeface="Gilroy" panose="00000500000000000000"/>
              <a:ea typeface="Calibri" panose="020F0502020204030204" pitchFamily="34" charset="0"/>
            </a:endParaRPr>
          </a:p>
          <a:p>
            <a:pPr>
              <a:lnSpc>
                <a:spcPct val="100000"/>
              </a:lnSpc>
              <a:spcBef>
                <a:spcPts val="0"/>
              </a:spcBef>
            </a:pPr>
            <a:endParaRPr lang="en-US" sz="1400" dirty="0">
              <a:latin typeface="Gilroy" panose="00000500000000000000"/>
              <a:ea typeface="Calibri" panose="020F0502020204030204" pitchFamily="34" charset="0"/>
            </a:endParaRPr>
          </a:p>
          <a:p>
            <a:pPr>
              <a:lnSpc>
                <a:spcPct val="100000"/>
              </a:lnSpc>
              <a:spcBef>
                <a:spcPts val="0"/>
              </a:spcBef>
            </a:pPr>
            <a:r>
              <a:rPr lang="en-US" sz="1400" dirty="0">
                <a:latin typeface="Gilroy" panose="00000500000000000000"/>
                <a:ea typeface="Calibri" panose="020F0502020204030204" pitchFamily="34" charset="0"/>
              </a:rPr>
              <a:t>New Rentals Water: </a:t>
            </a:r>
            <a:br>
              <a:rPr lang="en-US" sz="1400" dirty="0">
                <a:latin typeface="Gilroy" panose="00000500000000000000"/>
                <a:ea typeface="Calibri" panose="020F0502020204030204" pitchFamily="34" charset="0"/>
              </a:rPr>
            </a:br>
            <a:r>
              <a:rPr lang="en-US" sz="1400" dirty="0">
                <a:latin typeface="Gilroy" panose="00000500000000000000"/>
                <a:ea typeface="Calibri" panose="020F0502020204030204" pitchFamily="34" charset="0"/>
              </a:rPr>
              <a:t>up 5% YOY and over budget</a:t>
            </a:r>
          </a:p>
          <a:p>
            <a:pPr>
              <a:lnSpc>
                <a:spcPct val="100000"/>
              </a:lnSpc>
              <a:spcBef>
                <a:spcPts val="0"/>
              </a:spcBef>
            </a:pPr>
            <a:endParaRPr lang="en-US" sz="1400" dirty="0">
              <a:latin typeface="Gilroy" panose="00000500000000000000"/>
              <a:ea typeface="Calibri" panose="020F0502020204030204" pitchFamily="34" charset="0"/>
            </a:endParaRPr>
          </a:p>
          <a:p>
            <a:pPr>
              <a:lnSpc>
                <a:spcPct val="100000"/>
              </a:lnSpc>
              <a:spcBef>
                <a:spcPts val="0"/>
              </a:spcBef>
            </a:pPr>
            <a:endParaRPr lang="en-US" sz="1400" dirty="0">
              <a:latin typeface="Gilroy" panose="00000500000000000000"/>
              <a:ea typeface="Calibri" panose="020F0502020204030204" pitchFamily="34" charset="0"/>
            </a:endParaRPr>
          </a:p>
          <a:p>
            <a:pPr>
              <a:lnSpc>
                <a:spcPct val="100000"/>
              </a:lnSpc>
              <a:spcBef>
                <a:spcPts val="0"/>
              </a:spcBef>
            </a:pPr>
            <a:r>
              <a:rPr lang="en-US" sz="1400" dirty="0">
                <a:latin typeface="Gilroy" panose="00000500000000000000"/>
                <a:ea typeface="Calibri" panose="020F0502020204030204" pitchFamily="34" charset="0"/>
              </a:rPr>
              <a:t>New Rentals Ice:</a:t>
            </a:r>
            <a:br>
              <a:rPr lang="en-US" sz="1400" dirty="0">
                <a:latin typeface="Gilroy" panose="00000500000000000000"/>
                <a:ea typeface="Calibri" panose="020F0502020204030204" pitchFamily="34" charset="0"/>
              </a:rPr>
            </a:br>
            <a:r>
              <a:rPr lang="en-US" sz="1400" dirty="0">
                <a:latin typeface="Gilroy" panose="00000500000000000000"/>
                <a:ea typeface="Calibri" panose="020F0502020204030204" pitchFamily="34" charset="0"/>
              </a:rPr>
              <a:t>up just slightly YOY and over budget (bin ice down)</a:t>
            </a:r>
          </a:p>
          <a:p>
            <a:pPr>
              <a:lnSpc>
                <a:spcPct val="100000"/>
              </a:lnSpc>
              <a:spcBef>
                <a:spcPts val="0"/>
              </a:spcBef>
            </a:pPr>
            <a:endParaRPr lang="en-US" sz="1400" dirty="0">
              <a:latin typeface="Gilroy" panose="00000500000000000000"/>
              <a:ea typeface="Calibri" panose="020F0502020204030204" pitchFamily="34" charset="0"/>
            </a:endParaRPr>
          </a:p>
          <a:p>
            <a:pPr>
              <a:lnSpc>
                <a:spcPct val="100000"/>
              </a:lnSpc>
              <a:spcBef>
                <a:spcPts val="0"/>
              </a:spcBef>
            </a:pPr>
            <a:endParaRPr lang="en-US" sz="1400" dirty="0">
              <a:latin typeface="Gilroy" panose="00000500000000000000"/>
              <a:ea typeface="Calibri" panose="020F0502020204030204" pitchFamily="34" charset="0"/>
            </a:endParaRPr>
          </a:p>
          <a:p>
            <a:pPr>
              <a:lnSpc>
                <a:spcPct val="100000"/>
              </a:lnSpc>
              <a:spcBef>
                <a:spcPts val="0"/>
              </a:spcBef>
            </a:pPr>
            <a:r>
              <a:rPr lang="en-US" sz="1400" dirty="0">
                <a:latin typeface="Gilroy" panose="00000500000000000000"/>
                <a:ea typeface="Calibri" panose="020F0502020204030204" pitchFamily="34" charset="0"/>
              </a:rPr>
              <a:t>New Rentals Sparkling:</a:t>
            </a:r>
            <a:br>
              <a:rPr lang="en-US" sz="1400" dirty="0">
                <a:latin typeface="Gilroy" panose="00000500000000000000"/>
                <a:ea typeface="Calibri" panose="020F0502020204030204" pitchFamily="34" charset="0"/>
              </a:rPr>
            </a:br>
            <a:r>
              <a:rPr lang="en-US" sz="1400" dirty="0">
                <a:latin typeface="Gilroy" panose="00000500000000000000"/>
                <a:ea typeface="Calibri" panose="020F0502020204030204" pitchFamily="34" charset="0"/>
              </a:rPr>
              <a:t>down 2% YOY but over budget</a:t>
            </a:r>
          </a:p>
        </p:txBody>
      </p:sp>
      <p:sp>
        <p:nvSpPr>
          <p:cNvPr id="14" name="Rectangle 13">
            <a:extLst>
              <a:ext uri="{FF2B5EF4-FFF2-40B4-BE49-F238E27FC236}">
                <a16:creationId xmlns:a16="http://schemas.microsoft.com/office/drawing/2014/main" id="{CDE5CDF6-F48C-4202-AA2A-3E9F733BF911}"/>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D78CCCB-3195-40D3-8BD4-84132A896F48}"/>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EEBFB729-EE18-41CD-90EA-62378C7F1897}"/>
              </a:ext>
            </a:extLst>
          </p:cNvPr>
          <p:cNvPicPr>
            <a:picLocks noChangeAspect="1"/>
          </p:cNvPicPr>
          <p:nvPr/>
        </p:nvPicPr>
        <p:blipFill>
          <a:blip r:embed="rId2"/>
          <a:srcRect/>
          <a:stretch/>
        </p:blipFill>
        <p:spPr>
          <a:xfrm>
            <a:off x="10231465" y="502134"/>
            <a:ext cx="1616017" cy="1286012"/>
          </a:xfrm>
          <a:prstGeom prst="rect">
            <a:avLst/>
          </a:prstGeom>
        </p:spPr>
      </p:pic>
      <p:graphicFrame>
        <p:nvGraphicFramePr>
          <p:cNvPr id="7" name="Table 6">
            <a:extLst>
              <a:ext uri="{FF2B5EF4-FFF2-40B4-BE49-F238E27FC236}">
                <a16:creationId xmlns:a16="http://schemas.microsoft.com/office/drawing/2014/main" id="{0EDB4D06-1598-4A1C-AE33-44B022645643}"/>
              </a:ext>
            </a:extLst>
          </p:cNvPr>
          <p:cNvGraphicFramePr>
            <a:graphicFrameLocks noGrp="1"/>
          </p:cNvGraphicFramePr>
          <p:nvPr>
            <p:extLst>
              <p:ext uri="{D42A27DB-BD31-4B8C-83A1-F6EECF244321}">
                <p14:modId xmlns:p14="http://schemas.microsoft.com/office/powerpoint/2010/main" val="1125213871"/>
              </p:ext>
            </p:extLst>
          </p:nvPr>
        </p:nvGraphicFramePr>
        <p:xfrm>
          <a:off x="2548735" y="1469604"/>
          <a:ext cx="7635147" cy="4937760"/>
        </p:xfrm>
        <a:graphic>
          <a:graphicData uri="http://schemas.openxmlformats.org/drawingml/2006/table">
            <a:tbl>
              <a:tblPr>
                <a:tableStyleId>{5C22544A-7EE6-4342-B048-85BDC9FD1C3A}</a:tableStyleId>
              </a:tblPr>
              <a:tblGrid>
                <a:gridCol w="2935702">
                  <a:extLst>
                    <a:ext uri="{9D8B030D-6E8A-4147-A177-3AD203B41FA5}">
                      <a16:colId xmlns:a16="http://schemas.microsoft.com/office/drawing/2014/main" val="1554388003"/>
                    </a:ext>
                  </a:extLst>
                </a:gridCol>
                <a:gridCol w="939889">
                  <a:extLst>
                    <a:ext uri="{9D8B030D-6E8A-4147-A177-3AD203B41FA5}">
                      <a16:colId xmlns:a16="http://schemas.microsoft.com/office/drawing/2014/main" val="2659379629"/>
                    </a:ext>
                  </a:extLst>
                </a:gridCol>
                <a:gridCol w="939889">
                  <a:extLst>
                    <a:ext uri="{9D8B030D-6E8A-4147-A177-3AD203B41FA5}">
                      <a16:colId xmlns:a16="http://schemas.microsoft.com/office/drawing/2014/main" val="1975374459"/>
                    </a:ext>
                  </a:extLst>
                </a:gridCol>
                <a:gridCol w="939889">
                  <a:extLst>
                    <a:ext uri="{9D8B030D-6E8A-4147-A177-3AD203B41FA5}">
                      <a16:colId xmlns:a16="http://schemas.microsoft.com/office/drawing/2014/main" val="4029824686"/>
                    </a:ext>
                  </a:extLst>
                </a:gridCol>
                <a:gridCol w="939889">
                  <a:extLst>
                    <a:ext uri="{9D8B030D-6E8A-4147-A177-3AD203B41FA5}">
                      <a16:colId xmlns:a16="http://schemas.microsoft.com/office/drawing/2014/main" val="1687208272"/>
                    </a:ext>
                  </a:extLst>
                </a:gridCol>
                <a:gridCol w="939889">
                  <a:extLst>
                    <a:ext uri="{9D8B030D-6E8A-4147-A177-3AD203B41FA5}">
                      <a16:colId xmlns:a16="http://schemas.microsoft.com/office/drawing/2014/main" val="1479732947"/>
                    </a:ext>
                  </a:extLst>
                </a:gridCol>
              </a:tblGrid>
              <a:tr h="174054">
                <a:tc>
                  <a:txBody>
                    <a:bodyPr/>
                    <a:lstStyle/>
                    <a:p>
                      <a:pPr algn="l" fontAlgn="b"/>
                      <a:endParaRPr lang="en-US" sz="1200" b="0" i="0" u="none" strike="noStrike" dirty="0">
                        <a:solidFill>
                          <a:srgbClr val="00000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5">
                  <a:txBody>
                    <a:bodyPr/>
                    <a:lstStyle/>
                    <a:p>
                      <a:pPr algn="ctr" fontAlgn="ctr"/>
                      <a:r>
                        <a:rPr lang="en-US" sz="1200" u="none" strike="noStrike" dirty="0">
                          <a:effectLst/>
                          <a:latin typeface="Gilroy" panose="00000500000000000000"/>
                        </a:rPr>
                        <a:t>YTD</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3706798"/>
                  </a:ext>
                </a:extLst>
              </a:tr>
              <a:tr h="174054">
                <a:tc>
                  <a:txBody>
                    <a:bodyPr/>
                    <a:lstStyle/>
                    <a:p>
                      <a:pPr algn="l" fontAlgn="b"/>
                      <a:r>
                        <a:rPr lang="en-US" sz="1200" u="none" strike="noStrike" dirty="0">
                          <a:effectLst/>
                          <a:latin typeface="Gilroy" panose="00000500000000000000"/>
                        </a:rPr>
                        <a:t>Pricing on New Rentals ($/unit/month)</a:t>
                      </a:r>
                      <a:endParaRPr lang="en-US" sz="1200" b="1"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u="none" strike="noStrike" dirty="0">
                          <a:effectLst/>
                          <a:latin typeface="Gilroy" panose="00000500000000000000"/>
                        </a:rPr>
                        <a:t>Actual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u="none" strike="noStrike" dirty="0">
                          <a:effectLst/>
                          <a:latin typeface="Gilroy" panose="00000500000000000000"/>
                        </a:rPr>
                        <a:t>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u="none" strike="noStrike" dirty="0">
                          <a:effectLst/>
                          <a:latin typeface="Gilroy" panose="00000500000000000000"/>
                        </a:rPr>
                        <a:t>Prior Year</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u="none" strike="noStrike" dirty="0">
                          <a:effectLst/>
                          <a:latin typeface="Gilroy" panose="00000500000000000000"/>
                        </a:rPr>
                        <a:t>% of 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u="none" strike="noStrike" dirty="0">
                          <a:effectLst/>
                          <a:latin typeface="Gilroy" panose="00000500000000000000"/>
                        </a:rPr>
                        <a:t>YOY</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42103715"/>
                  </a:ext>
                </a:extLst>
              </a:tr>
              <a:tr h="174054">
                <a:tc>
                  <a:txBody>
                    <a:bodyPr/>
                    <a:lstStyle/>
                    <a:p>
                      <a:pPr algn="l" fontAlgn="b"/>
                      <a:r>
                        <a:rPr lang="en-US" sz="1200" u="none" strike="noStrike" dirty="0">
                          <a:effectLst/>
                          <a:latin typeface="Gilroy" panose="00000500000000000000"/>
                        </a:rPr>
                        <a:t>Field/Inside Sales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$81.22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$72.92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$73.97</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112%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3542863"/>
                  </a:ext>
                </a:extLst>
              </a:tr>
              <a:tr h="174054">
                <a:tc>
                  <a:txBody>
                    <a:bodyPr/>
                    <a:lstStyle/>
                    <a:p>
                      <a:pPr algn="l" fontAlgn="b"/>
                      <a:r>
                        <a:rPr lang="en-US" sz="1200" u="none" strike="noStrike" dirty="0">
                          <a:effectLst/>
                          <a:latin typeface="Gilroy" panose="00000500000000000000"/>
                        </a:rPr>
                        <a:t>National Accounts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$28.51</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latin typeface="Gilroy" panose="00000500000000000000"/>
                        </a:rPr>
                        <a:t>$33.62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$31.70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85%</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-10%</a:t>
                      </a:r>
                      <a:endParaRPr lang="en-US" sz="1200" b="0" i="0" u="none" strike="noStrike" dirty="0">
                        <a:solidFill>
                          <a:srgbClr val="C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438550"/>
                  </a:ext>
                </a:extLst>
              </a:tr>
              <a:tr h="174054">
                <a:tc>
                  <a:txBody>
                    <a:bodyPr/>
                    <a:lstStyle/>
                    <a:p>
                      <a:pPr algn="l" fontAlgn="b"/>
                      <a:r>
                        <a:rPr lang="en-US" sz="1200" u="none" strike="noStrike" dirty="0">
                          <a:effectLst/>
                          <a:latin typeface="Gilroy" panose="00000500000000000000"/>
                        </a:rPr>
                        <a:t>Vero</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$354.76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$313.30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113%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chemeClr val="tx1"/>
                          </a:solidFill>
                          <a:effectLst/>
                          <a:latin typeface="Gilroy" panose="00000500000000000000"/>
                        </a:rPr>
                        <a:t>0%</a:t>
                      </a:r>
                      <a:endParaRPr lang="en-US" sz="1200" b="0" i="0" u="none" strike="noStrike" dirty="0">
                        <a:solidFill>
                          <a:schemeClr val="tx1"/>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771250"/>
                  </a:ext>
                </a:extLst>
              </a:tr>
              <a:tr h="174054">
                <a:tc>
                  <a:txBody>
                    <a:bodyPr/>
                    <a:lstStyle/>
                    <a:p>
                      <a:pPr algn="l" fontAlgn="b"/>
                      <a:r>
                        <a:rPr lang="en-US" sz="1200" u="none" strike="noStrike" dirty="0">
                          <a:effectLst/>
                          <a:latin typeface="Gilroy" panose="00000500000000000000"/>
                        </a:rPr>
                        <a:t>Company-Wide</a:t>
                      </a:r>
                      <a:endParaRPr lang="en-US" sz="1200" b="0" i="0" u="none" strike="noStrike" dirty="0">
                        <a:solidFill>
                          <a:srgbClr val="000000"/>
                        </a:solidFill>
                        <a:effectLst/>
                        <a:latin typeface="Gilroy" panose="00000500000000000000"/>
                      </a:endParaRPr>
                    </a:p>
                  </a:txBody>
                  <a:tcPr marL="7832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$52.63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latin typeface="Gilroy" panose="00000500000000000000"/>
                        </a:rPr>
                        <a:t>$56.96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$53.56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92%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-2%</a:t>
                      </a:r>
                      <a:endParaRPr lang="en-US" sz="1200" b="0" i="0" u="none" strike="noStrike" dirty="0">
                        <a:solidFill>
                          <a:srgbClr val="C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0592479"/>
                  </a:ext>
                </a:extLst>
              </a:tr>
              <a:tr h="174054">
                <a:tc>
                  <a:txBody>
                    <a:bodyPr/>
                    <a:lstStyle/>
                    <a:p>
                      <a:pPr algn="l" fontAlgn="b"/>
                      <a:endParaRPr lang="en-US" sz="1200" b="0" i="0" u="none" strike="noStrike" dirty="0">
                        <a:solidFill>
                          <a:srgbClr val="000000"/>
                        </a:solidFill>
                        <a:effectLst/>
                        <a:latin typeface="Gilroy" panose="00000500000000000000"/>
                      </a:endParaRPr>
                    </a:p>
                  </a:txBody>
                  <a:tcPr marL="78324"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8955068"/>
                  </a:ext>
                </a:extLst>
              </a:tr>
              <a:tr h="174054">
                <a:tc>
                  <a:txBody>
                    <a:bodyPr/>
                    <a:lstStyle/>
                    <a:p>
                      <a:pPr algn="l" fontAlgn="b"/>
                      <a:r>
                        <a:rPr lang="en-US" sz="1200" u="none" strike="noStrike" dirty="0">
                          <a:effectLst/>
                          <a:latin typeface="Gilroy" panose="00000500000000000000"/>
                        </a:rPr>
                        <a:t>Pricing on New Rentals ($/unit/month) Water</a:t>
                      </a:r>
                      <a:endParaRPr lang="en-US" sz="1200" b="1"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latin typeface="Gilroy" panose="00000500000000000000"/>
                        </a:rPr>
                        <a:t>Actual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latin typeface="Gilroy" panose="00000500000000000000"/>
                        </a:rPr>
                        <a:t>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latin typeface="Gilroy" panose="00000500000000000000"/>
                        </a:rPr>
                        <a:t>Prior Year</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latin typeface="Gilroy" panose="00000500000000000000"/>
                        </a:rPr>
                        <a:t>% of 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latin typeface="Gilroy" panose="00000500000000000000"/>
                        </a:rPr>
                        <a:t>YOY</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82990670"/>
                  </a:ext>
                </a:extLst>
              </a:tr>
              <a:tr h="174054">
                <a:tc>
                  <a:txBody>
                    <a:bodyPr/>
                    <a:lstStyle/>
                    <a:p>
                      <a:pPr algn="l" fontAlgn="b"/>
                      <a:r>
                        <a:rPr lang="en-US" sz="1200" u="none" strike="noStrike" dirty="0">
                          <a:effectLst/>
                          <a:latin typeface="Gilroy" panose="00000500000000000000"/>
                        </a:rPr>
                        <a:t>Field/Inside Sales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$48.82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$43.33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$45.77</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113%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7%</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494168"/>
                  </a:ext>
                </a:extLst>
              </a:tr>
              <a:tr h="174054">
                <a:tc>
                  <a:txBody>
                    <a:bodyPr/>
                    <a:lstStyle/>
                    <a:p>
                      <a:pPr algn="l" fontAlgn="b"/>
                      <a:r>
                        <a:rPr lang="en-US" sz="1200" u="none" strike="noStrike" dirty="0">
                          <a:effectLst/>
                          <a:latin typeface="Gilroy" panose="00000500000000000000"/>
                        </a:rPr>
                        <a:t>National Accounts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$24.43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$23.69</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$22.70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103%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225169"/>
                  </a:ext>
                </a:extLst>
              </a:tr>
              <a:tr h="174054">
                <a:tc>
                  <a:txBody>
                    <a:bodyPr/>
                    <a:lstStyle/>
                    <a:p>
                      <a:pPr algn="l" fontAlgn="b"/>
                      <a:r>
                        <a:rPr lang="en-US" sz="1200" u="none" strike="noStrike" dirty="0">
                          <a:effectLst/>
                          <a:latin typeface="Gilroy" panose="00000500000000000000"/>
                        </a:rPr>
                        <a:t>Vero</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2648801"/>
                  </a:ext>
                </a:extLst>
              </a:tr>
              <a:tr h="174054">
                <a:tc>
                  <a:txBody>
                    <a:bodyPr/>
                    <a:lstStyle/>
                    <a:p>
                      <a:pPr algn="l" fontAlgn="b"/>
                      <a:r>
                        <a:rPr lang="en-US" sz="1200" u="none" strike="noStrike" dirty="0">
                          <a:effectLst/>
                          <a:latin typeface="Gilroy" panose="00000500000000000000"/>
                        </a:rPr>
                        <a:t>Company-Wide*</a:t>
                      </a:r>
                      <a:endParaRPr lang="en-US" sz="1200" b="0" i="0" u="none" strike="noStrike" dirty="0">
                        <a:solidFill>
                          <a:srgbClr val="000000"/>
                        </a:solidFill>
                        <a:effectLst/>
                        <a:latin typeface="Gilroy" panose="00000500000000000000"/>
                      </a:endParaRPr>
                    </a:p>
                  </a:txBody>
                  <a:tcPr marL="7832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$35.34</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$34.02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$33.54</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104%</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5%</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2806127"/>
                  </a:ext>
                </a:extLst>
              </a:tr>
              <a:tr h="174054">
                <a:tc>
                  <a:txBody>
                    <a:bodyPr/>
                    <a:lstStyle/>
                    <a:p>
                      <a:pPr algn="l" fontAlgn="b"/>
                      <a:endParaRPr lang="en-US" sz="1200" b="0" i="0" u="none" strike="noStrike" dirty="0">
                        <a:solidFill>
                          <a:srgbClr val="000000"/>
                        </a:solidFill>
                        <a:effectLst/>
                        <a:latin typeface="Gilroy" panose="00000500000000000000"/>
                      </a:endParaRPr>
                    </a:p>
                  </a:txBody>
                  <a:tcPr marL="78324"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589205"/>
                  </a:ext>
                </a:extLst>
              </a:tr>
              <a:tr h="174054">
                <a:tc>
                  <a:txBody>
                    <a:bodyPr/>
                    <a:lstStyle/>
                    <a:p>
                      <a:pPr algn="l" fontAlgn="b"/>
                      <a:r>
                        <a:rPr lang="en-US" sz="1200" u="none" strike="noStrike" dirty="0">
                          <a:effectLst/>
                          <a:latin typeface="Gilroy" panose="00000500000000000000"/>
                        </a:rPr>
                        <a:t>Pricing on New Rentals ($/unit/month) Ice</a:t>
                      </a:r>
                      <a:endParaRPr lang="en-US" sz="1200" b="1"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u="none" strike="noStrike" dirty="0">
                          <a:effectLst/>
                          <a:latin typeface="Gilroy" panose="00000500000000000000"/>
                        </a:rPr>
                        <a:t>Actual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u="none" strike="noStrike" dirty="0">
                          <a:effectLst/>
                          <a:latin typeface="Gilroy" panose="00000500000000000000"/>
                        </a:rPr>
                        <a:t>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u="none" strike="noStrike" dirty="0">
                          <a:effectLst/>
                          <a:latin typeface="Gilroy" panose="00000500000000000000"/>
                        </a:rPr>
                        <a:t>Prior Year</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u="none" strike="noStrike" dirty="0">
                          <a:effectLst/>
                          <a:latin typeface="Gilroy" panose="00000500000000000000"/>
                        </a:rPr>
                        <a:t>% of 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u="none" strike="noStrike" dirty="0">
                          <a:effectLst/>
                          <a:latin typeface="Gilroy" panose="00000500000000000000"/>
                        </a:rPr>
                        <a:t>YOY</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73656081"/>
                  </a:ext>
                </a:extLst>
              </a:tr>
              <a:tr h="174054">
                <a:tc>
                  <a:txBody>
                    <a:bodyPr/>
                    <a:lstStyle/>
                    <a:p>
                      <a:pPr algn="l" fontAlgn="b"/>
                      <a:r>
                        <a:rPr lang="en-US" sz="1200" u="none" strike="noStrike" dirty="0">
                          <a:effectLst/>
                          <a:latin typeface="Gilroy" panose="00000500000000000000"/>
                        </a:rPr>
                        <a:t>Standard Ice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$148.19</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$144.56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918551"/>
                  </a:ext>
                </a:extLst>
              </a:tr>
              <a:tr h="174054">
                <a:tc>
                  <a:txBody>
                    <a:bodyPr/>
                    <a:lstStyle/>
                    <a:p>
                      <a:pPr algn="l" fontAlgn="b"/>
                      <a:r>
                        <a:rPr lang="en-US" sz="1200" u="none" strike="noStrike" dirty="0">
                          <a:effectLst/>
                          <a:latin typeface="Gilroy" panose="00000500000000000000"/>
                        </a:rPr>
                        <a:t>Large Ice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$298.40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$271.86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103783"/>
                  </a:ext>
                </a:extLst>
              </a:tr>
              <a:tr h="174054">
                <a:tc>
                  <a:txBody>
                    <a:bodyPr/>
                    <a:lstStyle/>
                    <a:p>
                      <a:pPr algn="l" fontAlgn="b"/>
                      <a:r>
                        <a:rPr lang="en-US" sz="1200" u="none" strike="noStrike" dirty="0">
                          <a:effectLst/>
                          <a:latin typeface="Gilroy" panose="00000500000000000000"/>
                        </a:rPr>
                        <a:t>Bin Ice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$255.32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$258.19</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-1%</a:t>
                      </a:r>
                      <a:endParaRPr lang="en-US" sz="1200" b="0" i="0" u="none" strike="noStrike" dirty="0">
                        <a:solidFill>
                          <a:srgbClr val="C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008118"/>
                  </a:ext>
                </a:extLst>
              </a:tr>
              <a:tr h="174054">
                <a:tc>
                  <a:txBody>
                    <a:bodyPr/>
                    <a:lstStyle/>
                    <a:p>
                      <a:pPr algn="l" fontAlgn="b"/>
                      <a:r>
                        <a:rPr lang="en-US" sz="1200" u="none" strike="noStrike" dirty="0">
                          <a:effectLst/>
                          <a:latin typeface="Gilroy" panose="00000500000000000000"/>
                        </a:rPr>
                        <a:t>Weighted average*</a:t>
                      </a:r>
                      <a:endParaRPr lang="en-US" sz="1200" b="0" i="0" u="none" strike="noStrike" dirty="0">
                        <a:solidFill>
                          <a:srgbClr val="000000"/>
                        </a:solidFill>
                        <a:effectLst/>
                        <a:latin typeface="Gilroy" panose="00000500000000000000"/>
                      </a:endParaRPr>
                    </a:p>
                  </a:txBody>
                  <a:tcPr marL="7832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$201.52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$193.32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$200.90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104%</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0%</a:t>
                      </a:r>
                      <a:endParaRPr lang="en-US" sz="1200" b="0" i="0" u="none" strike="noStrike" dirty="0">
                        <a:solidFill>
                          <a:srgbClr val="C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801519"/>
                  </a:ext>
                </a:extLst>
              </a:tr>
              <a:tr h="174054">
                <a:tc>
                  <a:txBody>
                    <a:bodyPr/>
                    <a:lstStyle/>
                    <a:p>
                      <a:pPr algn="l" fontAlgn="b"/>
                      <a:endParaRPr lang="en-US" sz="1200" b="0" i="0" u="none" strike="noStrike" dirty="0">
                        <a:solidFill>
                          <a:srgbClr val="000000"/>
                        </a:solidFill>
                        <a:effectLst/>
                        <a:latin typeface="Gilroy" panose="00000500000000000000"/>
                      </a:endParaRPr>
                    </a:p>
                  </a:txBody>
                  <a:tcPr marL="78324"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677623"/>
                  </a:ext>
                </a:extLst>
              </a:tr>
              <a:tr h="174054">
                <a:tc>
                  <a:txBody>
                    <a:bodyPr/>
                    <a:lstStyle/>
                    <a:p>
                      <a:pPr algn="l" fontAlgn="b"/>
                      <a:r>
                        <a:rPr lang="en-US" sz="1200" u="none" strike="noStrike" dirty="0">
                          <a:effectLst/>
                          <a:latin typeface="Gilroy" panose="00000500000000000000"/>
                        </a:rPr>
                        <a:t>Pricing on New Rentals ($/unit/month) Sparkling</a:t>
                      </a:r>
                      <a:endParaRPr lang="en-US" sz="1200" b="1"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dirty="0">
                          <a:effectLst/>
                          <a:latin typeface="Gilroy" panose="00000500000000000000"/>
                        </a:rPr>
                        <a:t>Actual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dirty="0">
                          <a:effectLst/>
                          <a:latin typeface="Gilroy" panose="00000500000000000000"/>
                        </a:rPr>
                        <a:t>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dirty="0">
                          <a:effectLst/>
                          <a:latin typeface="Gilroy" panose="00000500000000000000"/>
                        </a:rPr>
                        <a:t>Prior Year</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dirty="0">
                          <a:effectLst/>
                          <a:latin typeface="Gilroy" panose="00000500000000000000"/>
                        </a:rPr>
                        <a:t>% of Budget</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u="none" strike="noStrike" dirty="0">
                          <a:effectLst/>
                          <a:latin typeface="Gilroy" panose="00000500000000000000"/>
                        </a:rPr>
                        <a:t>YOY</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84550807"/>
                  </a:ext>
                </a:extLst>
              </a:tr>
              <a:tr h="174054">
                <a:tc>
                  <a:txBody>
                    <a:bodyPr/>
                    <a:lstStyle/>
                    <a:p>
                      <a:pPr algn="l" fontAlgn="b"/>
                      <a:r>
                        <a:rPr lang="en-US" sz="1200" u="none" strike="noStrike" dirty="0">
                          <a:effectLst/>
                          <a:latin typeface="Gilroy" panose="00000500000000000000"/>
                        </a:rPr>
                        <a:t>Bevi</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$307.57</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$307.73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0%</a:t>
                      </a:r>
                      <a:endParaRPr lang="en-US" sz="1200" b="0" i="0" u="none" strike="noStrike" dirty="0">
                        <a:solidFill>
                          <a:srgbClr val="C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990738"/>
                  </a:ext>
                </a:extLst>
              </a:tr>
              <a:tr h="174054">
                <a:tc>
                  <a:txBody>
                    <a:bodyPr/>
                    <a:lstStyle/>
                    <a:p>
                      <a:pPr algn="l" fontAlgn="b"/>
                      <a:r>
                        <a:rPr lang="en-US" sz="1200" u="none" strike="noStrike" dirty="0">
                          <a:effectLst/>
                          <a:latin typeface="Gilroy" panose="00000500000000000000"/>
                        </a:rPr>
                        <a:t>Blupura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$105.53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$94.36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240842"/>
                  </a:ext>
                </a:extLst>
              </a:tr>
              <a:tr h="174054">
                <a:tc>
                  <a:txBody>
                    <a:bodyPr/>
                    <a:lstStyle/>
                    <a:p>
                      <a:pPr algn="l" fontAlgn="b"/>
                      <a:r>
                        <a:rPr lang="en-US" sz="1200" u="none" strike="noStrike" dirty="0">
                          <a:effectLst/>
                          <a:latin typeface="Gilroy" panose="00000500000000000000"/>
                        </a:rPr>
                        <a:t>Vivreau</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$361.66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$298.61</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21%</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170295"/>
                  </a:ext>
                </a:extLst>
              </a:tr>
              <a:tr h="174054">
                <a:tc>
                  <a:txBody>
                    <a:bodyPr/>
                    <a:lstStyle/>
                    <a:p>
                      <a:pPr algn="l" fontAlgn="b"/>
                      <a:r>
                        <a:rPr lang="en-US" sz="1200" u="none" strike="noStrike" dirty="0">
                          <a:effectLst/>
                          <a:latin typeface="Gilroy" panose="00000500000000000000"/>
                        </a:rPr>
                        <a:t>Vero</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$354.42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2284185"/>
                  </a:ext>
                </a:extLst>
              </a:tr>
              <a:tr h="174054">
                <a:tc>
                  <a:txBody>
                    <a:bodyPr/>
                    <a:lstStyle/>
                    <a:p>
                      <a:pPr algn="l" fontAlgn="b"/>
                      <a:r>
                        <a:rPr lang="en-US" sz="1200" u="none" strike="noStrike" dirty="0">
                          <a:effectLst/>
                          <a:latin typeface="Gilroy" panose="00000500000000000000"/>
                        </a:rPr>
                        <a:t>Weighted average*</a:t>
                      </a:r>
                      <a:endParaRPr lang="en-US" sz="1200" b="0" i="0" u="none" strike="noStrike" dirty="0">
                        <a:solidFill>
                          <a:srgbClr val="000000"/>
                        </a:solidFill>
                        <a:effectLst/>
                        <a:latin typeface="Gilroy" panose="00000500000000000000"/>
                      </a:endParaRPr>
                    </a:p>
                  </a:txBody>
                  <a:tcPr marL="7832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$260.25</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latin typeface="Gilroy" panose="00000500000000000000"/>
                        </a:rPr>
                        <a:t>$228.75</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$264.29</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114%</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-2%</a:t>
                      </a:r>
                      <a:endParaRPr lang="en-US" sz="1200" b="0" i="0" u="none" strike="noStrike" dirty="0">
                        <a:solidFill>
                          <a:srgbClr val="C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742140"/>
                  </a:ext>
                </a:extLst>
              </a:tr>
            </a:tbl>
          </a:graphicData>
        </a:graphic>
      </p:graphicFrame>
    </p:spTree>
    <p:extLst>
      <p:ext uri="{BB962C8B-B14F-4D97-AF65-F5344CB8AC3E}">
        <p14:creationId xmlns:p14="http://schemas.microsoft.com/office/powerpoint/2010/main" val="40255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34043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Specialty Product Sales – Company, Channel, Region</a:t>
            </a:r>
          </a:p>
        </p:txBody>
      </p:sp>
      <p:graphicFrame>
        <p:nvGraphicFramePr>
          <p:cNvPr id="3" name="Table 2">
            <a:extLst>
              <a:ext uri="{FF2B5EF4-FFF2-40B4-BE49-F238E27FC236}">
                <a16:creationId xmlns:a16="http://schemas.microsoft.com/office/drawing/2014/main" id="{92506733-DADA-4E79-93A4-53CB73197F55}"/>
              </a:ext>
            </a:extLst>
          </p:cNvPr>
          <p:cNvGraphicFramePr>
            <a:graphicFrameLocks noGrp="1"/>
          </p:cNvGraphicFramePr>
          <p:nvPr>
            <p:extLst>
              <p:ext uri="{D42A27DB-BD31-4B8C-83A1-F6EECF244321}">
                <p14:modId xmlns:p14="http://schemas.microsoft.com/office/powerpoint/2010/main" val="1738181165"/>
              </p:ext>
            </p:extLst>
          </p:nvPr>
        </p:nvGraphicFramePr>
        <p:xfrm>
          <a:off x="240022" y="2648551"/>
          <a:ext cx="11620283" cy="3712678"/>
        </p:xfrm>
        <a:graphic>
          <a:graphicData uri="http://schemas.openxmlformats.org/drawingml/2006/table">
            <a:tbl>
              <a:tblPr>
                <a:tableStyleId>{5C22544A-7EE6-4342-B048-85BDC9FD1C3A}</a:tableStyleId>
              </a:tblPr>
              <a:tblGrid>
                <a:gridCol w="1515209">
                  <a:extLst>
                    <a:ext uri="{9D8B030D-6E8A-4147-A177-3AD203B41FA5}">
                      <a16:colId xmlns:a16="http://schemas.microsoft.com/office/drawing/2014/main" val="4052677111"/>
                    </a:ext>
                  </a:extLst>
                </a:gridCol>
                <a:gridCol w="1122786">
                  <a:extLst>
                    <a:ext uri="{9D8B030D-6E8A-4147-A177-3AD203B41FA5}">
                      <a16:colId xmlns:a16="http://schemas.microsoft.com/office/drawing/2014/main" val="2890954159"/>
                    </a:ext>
                  </a:extLst>
                </a:gridCol>
                <a:gridCol w="1122786">
                  <a:extLst>
                    <a:ext uri="{9D8B030D-6E8A-4147-A177-3AD203B41FA5}">
                      <a16:colId xmlns:a16="http://schemas.microsoft.com/office/drawing/2014/main" val="2166853731"/>
                    </a:ext>
                  </a:extLst>
                </a:gridCol>
                <a:gridCol w="1122786">
                  <a:extLst>
                    <a:ext uri="{9D8B030D-6E8A-4147-A177-3AD203B41FA5}">
                      <a16:colId xmlns:a16="http://schemas.microsoft.com/office/drawing/2014/main" val="3551358527"/>
                    </a:ext>
                  </a:extLst>
                </a:gridCol>
                <a:gridCol w="1122786">
                  <a:extLst>
                    <a:ext uri="{9D8B030D-6E8A-4147-A177-3AD203B41FA5}">
                      <a16:colId xmlns:a16="http://schemas.microsoft.com/office/drawing/2014/main" val="2935660804"/>
                    </a:ext>
                  </a:extLst>
                </a:gridCol>
                <a:gridCol w="1122786">
                  <a:extLst>
                    <a:ext uri="{9D8B030D-6E8A-4147-A177-3AD203B41FA5}">
                      <a16:colId xmlns:a16="http://schemas.microsoft.com/office/drawing/2014/main" val="311094065"/>
                    </a:ext>
                  </a:extLst>
                </a:gridCol>
                <a:gridCol w="1122786">
                  <a:extLst>
                    <a:ext uri="{9D8B030D-6E8A-4147-A177-3AD203B41FA5}">
                      <a16:colId xmlns:a16="http://schemas.microsoft.com/office/drawing/2014/main" val="3852601954"/>
                    </a:ext>
                  </a:extLst>
                </a:gridCol>
                <a:gridCol w="1122786">
                  <a:extLst>
                    <a:ext uri="{9D8B030D-6E8A-4147-A177-3AD203B41FA5}">
                      <a16:colId xmlns:a16="http://schemas.microsoft.com/office/drawing/2014/main" val="2223267536"/>
                    </a:ext>
                  </a:extLst>
                </a:gridCol>
                <a:gridCol w="1122786">
                  <a:extLst>
                    <a:ext uri="{9D8B030D-6E8A-4147-A177-3AD203B41FA5}">
                      <a16:colId xmlns:a16="http://schemas.microsoft.com/office/drawing/2014/main" val="973568728"/>
                    </a:ext>
                  </a:extLst>
                </a:gridCol>
                <a:gridCol w="1122786">
                  <a:extLst>
                    <a:ext uri="{9D8B030D-6E8A-4147-A177-3AD203B41FA5}">
                      <a16:colId xmlns:a16="http://schemas.microsoft.com/office/drawing/2014/main" val="1918267272"/>
                    </a:ext>
                  </a:extLst>
                </a:gridCol>
              </a:tblGrid>
              <a:tr h="190500">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solidFill>
                      <a:schemeClr val="bg1"/>
                    </a:solidFill>
                  </a:tcPr>
                </a:tc>
                <a:tc gridSpan="9">
                  <a:txBody>
                    <a:bodyPr/>
                    <a:lstStyle/>
                    <a:p>
                      <a:pPr algn="ctr" fontAlgn="b"/>
                      <a:r>
                        <a:rPr lang="en-US" sz="1600" u="none" strike="noStrike" dirty="0">
                          <a:effectLst/>
                          <a:latin typeface="Gilroy" panose="00000500000000000000"/>
                        </a:rPr>
                        <a:t>2021</a:t>
                      </a:r>
                      <a:endParaRPr lang="en-US" sz="1600" b="1" i="0" u="none" strike="noStrike" dirty="0">
                        <a:solidFill>
                          <a:srgbClr val="000000"/>
                        </a:solidFill>
                        <a:effectLst/>
                        <a:latin typeface="Gilroy" panose="00000500000000000000"/>
                      </a:endParaRPr>
                    </a:p>
                  </a:txBody>
                  <a:tcPr marL="0" marR="0" marT="0" marB="0" anchor="b">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3089897"/>
                  </a:ext>
                </a:extLst>
              </a:tr>
              <a:tr h="180975">
                <a:tc>
                  <a:txBody>
                    <a:bodyPr/>
                    <a:lstStyle/>
                    <a:p>
                      <a:pPr algn="l" fontAlgn="b"/>
                      <a:endParaRPr lang="en-US" sz="16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gridSpan="3">
                  <a:txBody>
                    <a:bodyPr/>
                    <a:lstStyle/>
                    <a:p>
                      <a:pPr algn="ctr" fontAlgn="b"/>
                      <a:r>
                        <a:rPr lang="en-US" sz="1600" u="none" strike="noStrike" dirty="0">
                          <a:solidFill>
                            <a:srgbClr val="0070C0"/>
                          </a:solidFill>
                          <a:effectLst/>
                          <a:latin typeface="Gilroy" panose="00000500000000000000"/>
                        </a:rPr>
                        <a:t>Ice</a:t>
                      </a:r>
                      <a:endParaRPr lang="en-US" sz="16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solidFill>
                            <a:srgbClr val="0070C0"/>
                          </a:solidFill>
                          <a:effectLst/>
                          <a:latin typeface="Gilroy" panose="00000500000000000000"/>
                        </a:rPr>
                        <a:t>Sparkling</a:t>
                      </a:r>
                      <a:endParaRPr lang="en-US" sz="16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solidFill>
                            <a:srgbClr val="0070C0"/>
                          </a:solidFill>
                          <a:effectLst/>
                          <a:latin typeface="Gilroy" panose="00000500000000000000"/>
                        </a:rPr>
                        <a:t>Combined</a:t>
                      </a:r>
                      <a:endParaRPr lang="en-US" sz="16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913772"/>
                  </a:ext>
                </a:extLst>
              </a:tr>
              <a:tr h="552450">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600" u="none" strike="noStrike" dirty="0">
                          <a:effectLst/>
                          <a:latin typeface="Gilroy" panose="00000500000000000000"/>
                        </a:rPr>
                        <a:t>New Rental Units: Ice</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u="none" strike="noStrike" dirty="0">
                          <a:effectLst/>
                          <a:latin typeface="Gilroy" panose="00000500000000000000"/>
                        </a:rPr>
                        <a:t>Total Ice New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u="none" strike="noStrike" dirty="0">
                          <a:effectLst/>
                          <a:latin typeface="Gilroy" panose="00000500000000000000"/>
                        </a:rPr>
                        <a:t>% of Total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u="none" strike="noStrike" dirty="0">
                          <a:effectLst/>
                          <a:latin typeface="Gilroy" panose="00000500000000000000"/>
                        </a:rPr>
                        <a:t>New Rental Units: Sparkling</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u="none" strike="noStrike" dirty="0">
                          <a:effectLst/>
                          <a:latin typeface="Gilroy" panose="00000500000000000000"/>
                        </a:rPr>
                        <a:t>Total Sparkling New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u="none" strike="noStrike" dirty="0">
                          <a:effectLst/>
                          <a:latin typeface="Gilroy" panose="00000500000000000000"/>
                        </a:rPr>
                        <a:t>% of Total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u="none" strike="noStrike" dirty="0">
                          <a:effectLst/>
                          <a:latin typeface="Gilroy" panose="00000500000000000000"/>
                        </a:rPr>
                        <a:t>Total Ice &amp; Sparkling New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u="none" strike="noStrike" dirty="0">
                          <a:effectLst/>
                          <a:latin typeface="Gilroy" panose="00000500000000000000"/>
                        </a:rPr>
                        <a:t>Total New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u="none" strike="noStrike" dirty="0">
                          <a:effectLst/>
                          <a:latin typeface="Gilroy" panose="00000500000000000000"/>
                        </a:rPr>
                        <a:t>Ice &amp; Sparkling RMR %</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25715350"/>
                  </a:ext>
                </a:extLst>
              </a:tr>
              <a:tr h="180975">
                <a:tc>
                  <a:txBody>
                    <a:bodyPr/>
                    <a:lstStyle/>
                    <a:p>
                      <a:pPr algn="ctr" fontAlgn="b"/>
                      <a:endParaRPr lang="en-US" sz="1600" b="0" i="0" u="none" strike="noStrike" dirty="0">
                        <a:solidFill>
                          <a:srgbClr val="FF0000"/>
                        </a:solidFill>
                        <a:effectLst/>
                        <a:latin typeface="Gilroy" panose="00000500000000000000"/>
                      </a:endParaRPr>
                    </a:p>
                  </a:txBody>
                  <a:tcPr marL="0" marR="0" marT="0" marB="0" anchor="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109735"/>
                  </a:ext>
                </a:extLst>
              </a:tr>
              <a:tr h="180975">
                <a:tc>
                  <a:txBody>
                    <a:bodyPr/>
                    <a:lstStyle/>
                    <a:p>
                      <a:pPr algn="ctr" fontAlgn="b"/>
                      <a:r>
                        <a:rPr lang="en-US" sz="1600" u="none" strike="noStrike" dirty="0">
                          <a:solidFill>
                            <a:srgbClr val="0070C0"/>
                          </a:solidFill>
                          <a:effectLst/>
                          <a:latin typeface="Gilroy" panose="00000500000000000000"/>
                        </a:rPr>
                        <a:t>Quench</a:t>
                      </a:r>
                      <a:endParaRPr lang="en-US" sz="16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latin typeface="Gilroy" panose="00000500000000000000"/>
                        </a:rPr>
                        <a:t>1,959</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$462,556</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32%</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680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$196,522</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13%</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$659,078</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$1,462,271</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45%</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36337831"/>
                  </a:ext>
                </a:extLst>
              </a:tr>
              <a:tr h="180975">
                <a:tc>
                  <a:txBody>
                    <a:bodyPr/>
                    <a:lstStyle/>
                    <a:p>
                      <a:pPr algn="l" fontAlgn="b"/>
                      <a:endParaRPr lang="en-US" sz="1600" b="0" i="0" u="none" strike="noStrike" dirty="0">
                        <a:solidFill>
                          <a:srgbClr val="0070C0"/>
                        </a:solidFill>
                        <a:effectLst/>
                        <a:latin typeface="Gilroy" panose="00000500000000000000"/>
                      </a:endParaRPr>
                    </a:p>
                  </a:txBody>
                  <a:tcPr marL="0" marR="0" marT="0" marB="0" anchor="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6087245"/>
                  </a:ext>
                </a:extLst>
              </a:tr>
              <a:tr h="180975">
                <a:tc>
                  <a:txBody>
                    <a:bodyPr/>
                    <a:lstStyle/>
                    <a:p>
                      <a:pPr algn="ctr" fontAlgn="b"/>
                      <a:r>
                        <a:rPr lang="en-US" sz="1400" u="none" strike="noStrike" dirty="0">
                          <a:solidFill>
                            <a:srgbClr val="0070C0"/>
                          </a:solidFill>
                          <a:effectLst/>
                          <a:latin typeface="Gilroy" panose="00000500000000000000"/>
                        </a:rPr>
                        <a:t>Field/Inside Sales</a:t>
                      </a:r>
                      <a:endParaRPr lang="en-US" sz="14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latin typeface="Gilroy" panose="00000500000000000000"/>
                        </a:rPr>
                        <a:t>1,642</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$390,593</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38%</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515</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$135,613</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13%</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$526,206</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$1,021,871</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51%</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00421297"/>
                  </a:ext>
                </a:extLst>
              </a:tr>
              <a:tr h="180975">
                <a:tc>
                  <a:txBody>
                    <a:bodyPr/>
                    <a:lstStyle/>
                    <a:p>
                      <a:pPr algn="ctr" fontAlgn="b"/>
                      <a:r>
                        <a:rPr lang="en-US" sz="1400" u="none" strike="noStrike" dirty="0">
                          <a:solidFill>
                            <a:srgbClr val="0070C0"/>
                          </a:solidFill>
                          <a:effectLst/>
                          <a:latin typeface="Gilroy" panose="00000500000000000000"/>
                        </a:rPr>
                        <a:t>National Accounts</a:t>
                      </a:r>
                      <a:endParaRPr lang="en-US" sz="14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latin typeface="Gilroy" panose="00000500000000000000"/>
                        </a:rPr>
                        <a:t>317</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$71,964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18%</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70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$24,624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6%</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$96,588</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$404,116</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24%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6512269"/>
                  </a:ext>
                </a:extLst>
              </a:tr>
              <a:tr h="180975">
                <a:tc>
                  <a:txBody>
                    <a:bodyPr/>
                    <a:lstStyle/>
                    <a:p>
                      <a:pPr algn="ctr" fontAlgn="b"/>
                      <a:r>
                        <a:rPr lang="en-US" sz="1400" u="none" strike="noStrike" dirty="0">
                          <a:solidFill>
                            <a:srgbClr val="0070C0"/>
                          </a:solidFill>
                          <a:effectLst/>
                          <a:latin typeface="Gilroy" panose="00000500000000000000"/>
                        </a:rPr>
                        <a:t>Vero</a:t>
                      </a:r>
                      <a:endParaRPr lang="en-US" sz="14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latin typeface="Gilroy" panose="00000500000000000000"/>
                        </a:rPr>
                        <a:t>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95</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$36,284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100%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$36,284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$36,284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100%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1041959"/>
                  </a:ext>
                </a:extLst>
              </a:tr>
              <a:tr h="268438">
                <a:tc>
                  <a:txBody>
                    <a:bodyPr/>
                    <a:lstStyle/>
                    <a:p>
                      <a:pPr algn="l" fontAlgn="b"/>
                      <a:endParaRPr lang="en-US" sz="1600" b="0" i="0" u="none" strike="noStrike" dirty="0">
                        <a:solidFill>
                          <a:srgbClr val="0070C0"/>
                        </a:solidFill>
                        <a:effectLst/>
                        <a:latin typeface="Gilroy" panose="00000500000000000000"/>
                      </a:endParaRPr>
                    </a:p>
                  </a:txBody>
                  <a:tcPr marL="0" marR="0" marT="0" marB="0" anchor="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rgbClr val="0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17944"/>
                  </a:ext>
                </a:extLst>
              </a:tr>
              <a:tr h="180975">
                <a:tc>
                  <a:txBody>
                    <a:bodyPr/>
                    <a:lstStyle/>
                    <a:p>
                      <a:pPr algn="ctr" fontAlgn="b"/>
                      <a:r>
                        <a:rPr lang="en-US" sz="1400" u="none" strike="noStrike" dirty="0">
                          <a:solidFill>
                            <a:srgbClr val="0070C0"/>
                          </a:solidFill>
                          <a:effectLst/>
                          <a:latin typeface="Gilroy" panose="00000500000000000000"/>
                        </a:rPr>
                        <a:t>East</a:t>
                      </a:r>
                      <a:endParaRPr lang="en-US" sz="14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latin typeface="Gilroy" panose="00000500000000000000"/>
                        </a:rPr>
                        <a:t>737</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$162,947</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34%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275</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$72,595</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15%</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$235,541</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$476,072</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49%</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74912443"/>
                  </a:ext>
                </a:extLst>
              </a:tr>
              <a:tr h="180975">
                <a:tc>
                  <a:txBody>
                    <a:bodyPr/>
                    <a:lstStyle/>
                    <a:p>
                      <a:pPr algn="ctr" fontAlgn="b"/>
                      <a:r>
                        <a:rPr lang="en-US" sz="1400" u="none" strike="noStrike" dirty="0">
                          <a:solidFill>
                            <a:srgbClr val="0070C0"/>
                          </a:solidFill>
                          <a:effectLst/>
                          <a:latin typeface="Gilroy" panose="00000500000000000000"/>
                        </a:rPr>
                        <a:t>West</a:t>
                      </a:r>
                      <a:endParaRPr lang="en-US" sz="14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latin typeface="Gilroy" panose="00000500000000000000"/>
                        </a:rPr>
                        <a:t>869</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$219,352</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41%</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239</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$62,988</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12%</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$282,340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$530,447</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53%</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87557070"/>
                  </a:ext>
                </a:extLst>
              </a:tr>
              <a:tr h="180975">
                <a:tc>
                  <a:txBody>
                    <a:bodyPr/>
                    <a:lstStyle/>
                    <a:p>
                      <a:pPr algn="ctr" fontAlgn="b"/>
                      <a:r>
                        <a:rPr lang="en-US" sz="1800" u="none" strike="noStrike" dirty="0">
                          <a:solidFill>
                            <a:srgbClr val="0070C0"/>
                          </a:solidFill>
                          <a:effectLst/>
                          <a:latin typeface="Gilroy" panose="00000500000000000000"/>
                        </a:rPr>
                        <a:t>ROW</a:t>
                      </a:r>
                      <a:endParaRPr lang="en-US" sz="1600" b="0" i="0" u="none" strike="noStrike" dirty="0">
                        <a:solidFill>
                          <a:srgbClr val="0070C0"/>
                        </a:solidFill>
                        <a:effectLst/>
                        <a:latin typeface="Gilroy" panose="00000500000000000000"/>
                      </a:endParaRPr>
                    </a:p>
                  </a:txBody>
                  <a:tcPr marL="0" marR="0" marT="0" marB="0" anchor="b">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latin typeface="Gilroy" panose="00000500000000000000"/>
                        </a:rPr>
                        <a:t>37</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$8,294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54%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u="none" strike="noStrike" dirty="0">
                          <a:effectLst/>
                          <a:latin typeface="Gilroy" panose="00000500000000000000"/>
                        </a:rPr>
                        <a:t>1</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$30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0%</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u="none" strike="noStrike" dirty="0">
                          <a:effectLst/>
                          <a:latin typeface="Gilroy" panose="00000500000000000000"/>
                        </a:rPr>
                        <a:t>$8,324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$15,351</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u="none" strike="noStrike" dirty="0">
                          <a:effectLst/>
                          <a:latin typeface="Gilroy" panose="00000500000000000000"/>
                        </a:rPr>
                        <a:t>54%</a:t>
                      </a:r>
                      <a:endParaRPr lang="en-US" sz="16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15330849"/>
                  </a:ext>
                </a:extLst>
              </a:tr>
            </a:tbl>
          </a:graphicData>
        </a:graphic>
      </p:graphicFrame>
      <p:sp>
        <p:nvSpPr>
          <p:cNvPr id="12" name="Content Placeholder 2">
            <a:extLst>
              <a:ext uri="{FF2B5EF4-FFF2-40B4-BE49-F238E27FC236}">
                <a16:creationId xmlns:a16="http://schemas.microsoft.com/office/drawing/2014/main" id="{2E938E92-0352-47AF-AAEE-AE9E55FF8C60}"/>
              </a:ext>
            </a:extLst>
          </p:cNvPr>
          <p:cNvSpPr txBox="1">
            <a:spLocks/>
          </p:cNvSpPr>
          <p:nvPr/>
        </p:nvSpPr>
        <p:spPr>
          <a:xfrm>
            <a:off x="592183" y="1651790"/>
            <a:ext cx="7368476" cy="11843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dirty="0">
                <a:latin typeface="Gilroy" panose="00000500000000000000"/>
                <a:ea typeface="Calibri" panose="020F0502020204030204" pitchFamily="34" charset="0"/>
              </a:rPr>
              <a:t>Overall Specialty Product Sales down slightly from 2020 (47%) </a:t>
            </a:r>
          </a:p>
          <a:p>
            <a:pPr lvl="1">
              <a:lnSpc>
                <a:spcPct val="100000"/>
              </a:lnSpc>
              <a:spcBef>
                <a:spcPts val="600"/>
              </a:spcBef>
            </a:pPr>
            <a:r>
              <a:rPr lang="en-US" sz="1600" dirty="0">
                <a:latin typeface="Gilroy" panose="00000500000000000000"/>
                <a:ea typeface="Calibri" panose="020F0502020204030204" pitchFamily="34" charset="0"/>
              </a:rPr>
              <a:t>Field/Inside flat YOY</a:t>
            </a:r>
          </a:p>
          <a:p>
            <a:pPr lvl="1">
              <a:lnSpc>
                <a:spcPct val="100000"/>
              </a:lnSpc>
              <a:spcBef>
                <a:spcPts val="600"/>
              </a:spcBef>
            </a:pPr>
            <a:r>
              <a:rPr lang="en-US" sz="1600" dirty="0">
                <a:latin typeface="Gilroy" panose="00000500000000000000"/>
                <a:ea typeface="Calibri" panose="020F0502020204030204" pitchFamily="34" charset="0"/>
              </a:rPr>
              <a:t>NA down from 35% in 2020</a:t>
            </a:r>
          </a:p>
        </p:txBody>
      </p:sp>
      <p:sp>
        <p:nvSpPr>
          <p:cNvPr id="13" name="Rectangle 12">
            <a:extLst>
              <a:ext uri="{FF2B5EF4-FFF2-40B4-BE49-F238E27FC236}">
                <a16:creationId xmlns:a16="http://schemas.microsoft.com/office/drawing/2014/main" id="{E48B9E8F-1875-402A-8F84-8D6C30E1D6AF}"/>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06CB0A-60C0-4FE8-A163-61E6842735C9}"/>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E85E48CC-301F-46A2-B478-40EEA7187A0A}"/>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48190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Specialty Product Sales – Team/Rep</a:t>
            </a:r>
          </a:p>
        </p:txBody>
      </p:sp>
      <p:sp>
        <p:nvSpPr>
          <p:cNvPr id="10" name="Text Placeholder 2">
            <a:extLst>
              <a:ext uri="{FF2B5EF4-FFF2-40B4-BE49-F238E27FC236}">
                <a16:creationId xmlns:a16="http://schemas.microsoft.com/office/drawing/2014/main" id="{DE953959-86D9-450F-A45C-CD603C40B0F9}"/>
              </a:ext>
            </a:extLst>
          </p:cNvPr>
          <p:cNvSpPr txBox="1">
            <a:spLocks/>
          </p:cNvSpPr>
          <p:nvPr/>
        </p:nvSpPr>
        <p:spPr>
          <a:xfrm>
            <a:off x="2196536" y="4592287"/>
            <a:ext cx="5589311" cy="279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0000"/>
              </a:lnSpc>
              <a:spcBef>
                <a:spcPts val="0"/>
              </a:spcBef>
              <a:spcAft>
                <a:spcPts val="600"/>
              </a:spcAft>
              <a:buNone/>
            </a:pPr>
            <a:r>
              <a:rPr lang="en-US" sz="1800" dirty="0">
                <a:solidFill>
                  <a:srgbClr val="0070C0"/>
                </a:solidFill>
                <a:latin typeface="Gilroy" panose="00000500000000000000"/>
                <a:ea typeface="Calibri" panose="020F0502020204030204" pitchFamily="34" charset="0"/>
                <a:cs typeface="Times New Roman" panose="02020603050405020304" pitchFamily="18" charset="0"/>
              </a:rPr>
              <a:t>Reps with over </a:t>
            </a:r>
            <a:r>
              <a:rPr lang="en-US" sz="1800" b="1" u="sng" dirty="0">
                <a:solidFill>
                  <a:srgbClr val="0070C0"/>
                </a:solidFill>
                <a:latin typeface="Gilroy" panose="00000500000000000000"/>
                <a:ea typeface="Calibri" panose="020F0502020204030204" pitchFamily="34" charset="0"/>
                <a:cs typeface="Times New Roman" panose="02020603050405020304" pitchFamily="18" charset="0"/>
              </a:rPr>
              <a:t>60%</a:t>
            </a:r>
            <a:r>
              <a:rPr lang="en-US" sz="1800" dirty="0">
                <a:solidFill>
                  <a:srgbClr val="0070C0"/>
                </a:solidFill>
                <a:latin typeface="Gilroy" panose="00000500000000000000"/>
                <a:ea typeface="Calibri" panose="020F0502020204030204" pitchFamily="34" charset="0"/>
                <a:cs typeface="Times New Roman" panose="02020603050405020304" pitchFamily="18" charset="0"/>
              </a:rPr>
              <a:t> of RMR from Ice/Sparkling</a:t>
            </a:r>
          </a:p>
        </p:txBody>
      </p:sp>
      <p:graphicFrame>
        <p:nvGraphicFramePr>
          <p:cNvPr id="6" name="Table 5">
            <a:extLst>
              <a:ext uri="{FF2B5EF4-FFF2-40B4-BE49-F238E27FC236}">
                <a16:creationId xmlns:a16="http://schemas.microsoft.com/office/drawing/2014/main" id="{A2A45E4E-061C-41C3-AF3D-B2F1B4AF7D94}"/>
              </a:ext>
            </a:extLst>
          </p:cNvPr>
          <p:cNvGraphicFramePr>
            <a:graphicFrameLocks noGrp="1"/>
          </p:cNvGraphicFramePr>
          <p:nvPr>
            <p:extLst>
              <p:ext uri="{D42A27DB-BD31-4B8C-83A1-F6EECF244321}">
                <p14:modId xmlns:p14="http://schemas.microsoft.com/office/powerpoint/2010/main" val="645647064"/>
              </p:ext>
            </p:extLst>
          </p:nvPr>
        </p:nvGraphicFramePr>
        <p:xfrm>
          <a:off x="2301039" y="4923094"/>
          <a:ext cx="8373870" cy="487680"/>
        </p:xfrm>
        <a:graphic>
          <a:graphicData uri="http://schemas.openxmlformats.org/drawingml/2006/table">
            <a:tbl>
              <a:tblPr>
                <a:tableStyleId>{5C22544A-7EE6-4342-B048-85BDC9FD1C3A}</a:tableStyleId>
              </a:tblPr>
              <a:tblGrid>
                <a:gridCol w="1674774">
                  <a:extLst>
                    <a:ext uri="{9D8B030D-6E8A-4147-A177-3AD203B41FA5}">
                      <a16:colId xmlns:a16="http://schemas.microsoft.com/office/drawing/2014/main" val="939048461"/>
                    </a:ext>
                  </a:extLst>
                </a:gridCol>
                <a:gridCol w="1674774">
                  <a:extLst>
                    <a:ext uri="{9D8B030D-6E8A-4147-A177-3AD203B41FA5}">
                      <a16:colId xmlns:a16="http://schemas.microsoft.com/office/drawing/2014/main" val="2835180755"/>
                    </a:ext>
                  </a:extLst>
                </a:gridCol>
                <a:gridCol w="1674774">
                  <a:extLst>
                    <a:ext uri="{9D8B030D-6E8A-4147-A177-3AD203B41FA5}">
                      <a16:colId xmlns:a16="http://schemas.microsoft.com/office/drawing/2014/main" val="1660046044"/>
                    </a:ext>
                  </a:extLst>
                </a:gridCol>
                <a:gridCol w="1674774">
                  <a:extLst>
                    <a:ext uri="{9D8B030D-6E8A-4147-A177-3AD203B41FA5}">
                      <a16:colId xmlns:a16="http://schemas.microsoft.com/office/drawing/2014/main" val="4262647823"/>
                    </a:ext>
                  </a:extLst>
                </a:gridCol>
                <a:gridCol w="1674774">
                  <a:extLst>
                    <a:ext uri="{9D8B030D-6E8A-4147-A177-3AD203B41FA5}">
                      <a16:colId xmlns:a16="http://schemas.microsoft.com/office/drawing/2014/main" val="2581630598"/>
                    </a:ext>
                  </a:extLst>
                </a:gridCol>
              </a:tblGrid>
              <a:tr h="190500">
                <a:tc>
                  <a:txBody>
                    <a:bodyPr/>
                    <a:lstStyle/>
                    <a:p>
                      <a:pPr algn="l" fontAlgn="b"/>
                      <a:r>
                        <a:rPr lang="en-US" sz="1600" u="none" strike="noStrike" dirty="0">
                          <a:effectLst/>
                          <a:latin typeface="Gilroy" panose="00000500000000000000"/>
                        </a:rPr>
                        <a:t>John Dickson</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Amy Green</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Brian Olson</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Bruce Bratton</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Fredd Rodriguez</a:t>
                      </a:r>
                      <a:endParaRPr lang="en-US" sz="1600" b="0" i="0" u="none" strike="noStrike" dirty="0">
                        <a:solidFill>
                          <a:srgbClr val="000000"/>
                        </a:solidFill>
                        <a:effectLst/>
                        <a:latin typeface="Gilroy" panose="00000500000000000000"/>
                      </a:endParaRPr>
                    </a:p>
                  </a:txBody>
                  <a:tcPr marL="0" marR="0" marT="0" marB="0" anchor="b">
                    <a:noFill/>
                  </a:tcPr>
                </a:tc>
                <a:extLst>
                  <a:ext uri="{0D108BD9-81ED-4DB2-BD59-A6C34878D82A}">
                    <a16:rowId xmlns:a16="http://schemas.microsoft.com/office/drawing/2014/main" val="3158106498"/>
                  </a:ext>
                </a:extLst>
              </a:tr>
              <a:tr h="190500">
                <a:tc>
                  <a:txBody>
                    <a:bodyPr/>
                    <a:lstStyle/>
                    <a:p>
                      <a:pPr algn="l" fontAlgn="b"/>
                      <a:r>
                        <a:rPr lang="en-US" sz="1600" u="none" strike="noStrike" dirty="0">
                          <a:effectLst/>
                          <a:latin typeface="Gilroy" panose="00000500000000000000"/>
                        </a:rPr>
                        <a:t>Rick Beres</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Debbie Merrick</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Darrin Thompson</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Jason Talmadge</a:t>
                      </a:r>
                      <a:endParaRPr lang="en-US" sz="1600" b="0" i="0" u="none" strike="noStrike" dirty="0">
                        <a:solidFill>
                          <a:srgbClr val="000000"/>
                        </a:solidFill>
                        <a:effectLst/>
                        <a:latin typeface="Gilroy" panose="00000500000000000000"/>
                      </a:endParaRPr>
                    </a:p>
                  </a:txBody>
                  <a:tcPr marL="0" marR="0" marT="0" marB="0" anchor="b">
                    <a:noFill/>
                  </a:tcPr>
                </a:tc>
                <a:tc>
                  <a:txBody>
                    <a:bodyPr/>
                    <a:lstStyle/>
                    <a:p>
                      <a:pPr algn="l" fontAlgn="b"/>
                      <a:r>
                        <a:rPr lang="en-US" sz="1600" u="none" strike="noStrike" dirty="0">
                          <a:effectLst/>
                          <a:latin typeface="Gilroy" panose="00000500000000000000"/>
                        </a:rPr>
                        <a:t>Jack Friedman</a:t>
                      </a:r>
                      <a:endParaRPr lang="en-US" sz="1600" b="0" i="0" u="none" strike="noStrike" dirty="0">
                        <a:solidFill>
                          <a:srgbClr val="000000"/>
                        </a:solidFill>
                        <a:effectLst/>
                        <a:latin typeface="Gilroy" panose="00000500000000000000"/>
                      </a:endParaRPr>
                    </a:p>
                  </a:txBody>
                  <a:tcPr marL="0" marR="0" marT="0" marB="0" anchor="b">
                    <a:noFill/>
                  </a:tcPr>
                </a:tc>
                <a:extLst>
                  <a:ext uri="{0D108BD9-81ED-4DB2-BD59-A6C34878D82A}">
                    <a16:rowId xmlns:a16="http://schemas.microsoft.com/office/drawing/2014/main" val="1541483709"/>
                  </a:ext>
                </a:extLst>
              </a:tr>
            </a:tbl>
          </a:graphicData>
        </a:graphic>
      </p:graphicFrame>
      <p:sp>
        <p:nvSpPr>
          <p:cNvPr id="12" name="Text Placeholder 2">
            <a:extLst>
              <a:ext uri="{FF2B5EF4-FFF2-40B4-BE49-F238E27FC236}">
                <a16:creationId xmlns:a16="http://schemas.microsoft.com/office/drawing/2014/main" id="{80D5F152-CEB2-42A6-ACDC-60B9DA9730DA}"/>
              </a:ext>
            </a:extLst>
          </p:cNvPr>
          <p:cNvSpPr txBox="1">
            <a:spLocks/>
          </p:cNvSpPr>
          <p:nvPr/>
        </p:nvSpPr>
        <p:spPr>
          <a:xfrm>
            <a:off x="2196536" y="5607855"/>
            <a:ext cx="5392984" cy="305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600"/>
              </a:spcAft>
              <a:buNone/>
            </a:pPr>
            <a:r>
              <a:rPr lang="en-US" sz="1800" dirty="0">
                <a:solidFill>
                  <a:srgbClr val="0070C0"/>
                </a:solidFill>
                <a:latin typeface="Gilroy" panose="00000500000000000000"/>
                <a:ea typeface="Calibri" panose="020F0502020204030204" pitchFamily="34" charset="0"/>
                <a:cs typeface="Times New Roman" panose="02020603050405020304" pitchFamily="18" charset="0"/>
              </a:rPr>
              <a:t>Reps with over </a:t>
            </a:r>
            <a:r>
              <a:rPr lang="en-US" sz="1800" b="1" u="sng" dirty="0">
                <a:solidFill>
                  <a:srgbClr val="0070C0"/>
                </a:solidFill>
                <a:latin typeface="Gilroy" panose="00000500000000000000"/>
                <a:ea typeface="Calibri" panose="020F0502020204030204" pitchFamily="34" charset="0"/>
                <a:cs typeface="Times New Roman" panose="02020603050405020304" pitchFamily="18" charset="0"/>
              </a:rPr>
              <a:t>70%</a:t>
            </a:r>
            <a:r>
              <a:rPr lang="en-US" sz="1800" dirty="0">
                <a:solidFill>
                  <a:srgbClr val="0070C0"/>
                </a:solidFill>
                <a:latin typeface="Gilroy" panose="00000500000000000000"/>
                <a:ea typeface="Calibri" panose="020F0502020204030204" pitchFamily="34" charset="0"/>
                <a:cs typeface="Times New Roman" panose="02020603050405020304" pitchFamily="18" charset="0"/>
              </a:rPr>
              <a:t> of RMR from Ice/Sparkling</a:t>
            </a:r>
          </a:p>
        </p:txBody>
      </p:sp>
      <p:graphicFrame>
        <p:nvGraphicFramePr>
          <p:cNvPr id="7" name="Table 6">
            <a:extLst>
              <a:ext uri="{FF2B5EF4-FFF2-40B4-BE49-F238E27FC236}">
                <a16:creationId xmlns:a16="http://schemas.microsoft.com/office/drawing/2014/main" id="{AB5C6192-B19C-4D3E-B851-939B16B93726}"/>
              </a:ext>
            </a:extLst>
          </p:cNvPr>
          <p:cNvGraphicFramePr>
            <a:graphicFrameLocks noGrp="1"/>
          </p:cNvGraphicFramePr>
          <p:nvPr>
            <p:extLst>
              <p:ext uri="{D42A27DB-BD31-4B8C-83A1-F6EECF244321}">
                <p14:modId xmlns:p14="http://schemas.microsoft.com/office/powerpoint/2010/main" val="2199045420"/>
              </p:ext>
            </p:extLst>
          </p:nvPr>
        </p:nvGraphicFramePr>
        <p:xfrm>
          <a:off x="2294879" y="5928968"/>
          <a:ext cx="8380030" cy="506730"/>
        </p:xfrm>
        <a:graphic>
          <a:graphicData uri="http://schemas.openxmlformats.org/drawingml/2006/table">
            <a:tbl>
              <a:tblPr>
                <a:tableStyleId>{5C22544A-7EE6-4342-B048-85BDC9FD1C3A}</a:tableStyleId>
              </a:tblPr>
              <a:tblGrid>
                <a:gridCol w="1676006">
                  <a:extLst>
                    <a:ext uri="{9D8B030D-6E8A-4147-A177-3AD203B41FA5}">
                      <a16:colId xmlns:a16="http://schemas.microsoft.com/office/drawing/2014/main" val="3365625386"/>
                    </a:ext>
                  </a:extLst>
                </a:gridCol>
                <a:gridCol w="1676006">
                  <a:extLst>
                    <a:ext uri="{9D8B030D-6E8A-4147-A177-3AD203B41FA5}">
                      <a16:colId xmlns:a16="http://schemas.microsoft.com/office/drawing/2014/main" val="1658842000"/>
                    </a:ext>
                  </a:extLst>
                </a:gridCol>
                <a:gridCol w="1676006">
                  <a:extLst>
                    <a:ext uri="{9D8B030D-6E8A-4147-A177-3AD203B41FA5}">
                      <a16:colId xmlns:a16="http://schemas.microsoft.com/office/drawing/2014/main" val="2721661879"/>
                    </a:ext>
                  </a:extLst>
                </a:gridCol>
                <a:gridCol w="1676006">
                  <a:extLst>
                    <a:ext uri="{9D8B030D-6E8A-4147-A177-3AD203B41FA5}">
                      <a16:colId xmlns:a16="http://schemas.microsoft.com/office/drawing/2014/main" val="588118564"/>
                    </a:ext>
                  </a:extLst>
                </a:gridCol>
                <a:gridCol w="1676006">
                  <a:extLst>
                    <a:ext uri="{9D8B030D-6E8A-4147-A177-3AD203B41FA5}">
                      <a16:colId xmlns:a16="http://schemas.microsoft.com/office/drawing/2014/main" val="3220230131"/>
                    </a:ext>
                  </a:extLst>
                </a:gridCol>
              </a:tblGrid>
              <a:tr h="190500">
                <a:tc>
                  <a:txBody>
                    <a:bodyPr/>
                    <a:lstStyle/>
                    <a:p>
                      <a:pPr algn="l" fontAlgn="b"/>
                      <a:r>
                        <a:rPr lang="en-US" sz="1600" u="none" strike="noStrike" dirty="0">
                          <a:effectLst/>
                          <a:latin typeface="Gilroy" panose="00000500000000000000"/>
                        </a:rPr>
                        <a:t>Nick Ferry</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Chas Hollis</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Ann Marie Bade</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Jeff Doughty</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Shane Kerr</a:t>
                      </a:r>
                      <a:endParaRPr lang="en-US" sz="1600" b="0" i="0" u="none" strike="noStrike" dirty="0">
                        <a:solidFill>
                          <a:srgbClr val="000000"/>
                        </a:solidFill>
                        <a:effectLst/>
                        <a:latin typeface="Gilroy" panose="00000500000000000000"/>
                      </a:endParaRPr>
                    </a:p>
                  </a:txBody>
                  <a:tcPr marL="9525" marR="9525" marT="9525" marB="0" anchor="b">
                    <a:noFill/>
                  </a:tcPr>
                </a:tc>
                <a:extLst>
                  <a:ext uri="{0D108BD9-81ED-4DB2-BD59-A6C34878D82A}">
                    <a16:rowId xmlns:a16="http://schemas.microsoft.com/office/drawing/2014/main" val="3101108667"/>
                  </a:ext>
                </a:extLst>
              </a:tr>
              <a:tr h="190500">
                <a:tc>
                  <a:txBody>
                    <a:bodyPr/>
                    <a:lstStyle/>
                    <a:p>
                      <a:pPr algn="l" fontAlgn="b"/>
                      <a:r>
                        <a:rPr lang="en-US" sz="1600" u="none" strike="noStrike" dirty="0">
                          <a:effectLst/>
                          <a:latin typeface="Gilroy" panose="00000500000000000000"/>
                        </a:rPr>
                        <a:t>Brad Ekstrom</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Dan Cohn</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David Babb</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Mike Thomas</a:t>
                      </a:r>
                      <a:endParaRPr lang="en-US" sz="1600" b="0" i="0" u="none" strike="noStrike" dirty="0">
                        <a:solidFill>
                          <a:srgbClr val="000000"/>
                        </a:solidFill>
                        <a:effectLst/>
                        <a:latin typeface="Gilroy" panose="00000500000000000000"/>
                      </a:endParaRPr>
                    </a:p>
                  </a:txBody>
                  <a:tcPr marL="9525" marR="9525" marT="9525" marB="0" anchor="b">
                    <a:noFill/>
                  </a:tcPr>
                </a:tc>
                <a:tc>
                  <a:txBody>
                    <a:bodyPr/>
                    <a:lstStyle/>
                    <a:p>
                      <a:pPr algn="l" fontAlgn="b"/>
                      <a:r>
                        <a:rPr lang="en-US" sz="1600" u="none" strike="noStrike" dirty="0">
                          <a:effectLst/>
                          <a:latin typeface="Gilroy" panose="00000500000000000000"/>
                        </a:rPr>
                        <a:t>Dorian Asch</a:t>
                      </a:r>
                      <a:endParaRPr lang="en-US" sz="1600" b="0" i="0" u="none" strike="noStrike" dirty="0">
                        <a:solidFill>
                          <a:srgbClr val="000000"/>
                        </a:solidFill>
                        <a:effectLst/>
                        <a:latin typeface="Gilroy" panose="00000500000000000000"/>
                      </a:endParaRPr>
                    </a:p>
                  </a:txBody>
                  <a:tcPr marL="9525" marR="9525" marT="9525" marB="0" anchor="b">
                    <a:noFill/>
                  </a:tcPr>
                </a:tc>
                <a:extLst>
                  <a:ext uri="{0D108BD9-81ED-4DB2-BD59-A6C34878D82A}">
                    <a16:rowId xmlns:a16="http://schemas.microsoft.com/office/drawing/2014/main" val="3409462984"/>
                  </a:ext>
                </a:extLst>
              </a:tr>
            </a:tbl>
          </a:graphicData>
        </a:graphic>
      </p:graphicFrame>
      <p:sp>
        <p:nvSpPr>
          <p:cNvPr id="13" name="Rectangle 12">
            <a:extLst>
              <a:ext uri="{FF2B5EF4-FFF2-40B4-BE49-F238E27FC236}">
                <a16:creationId xmlns:a16="http://schemas.microsoft.com/office/drawing/2014/main" id="{0EAB9B46-D32A-4646-9715-34CCF0F82D17}"/>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A1683A-0AF1-4075-9668-1C009D013DE5}"/>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389255F-716D-42B2-92C6-FE185B9F7623}"/>
              </a:ext>
            </a:extLst>
          </p:cNvPr>
          <p:cNvPicPr>
            <a:picLocks noChangeAspect="1"/>
          </p:cNvPicPr>
          <p:nvPr/>
        </p:nvPicPr>
        <p:blipFill>
          <a:blip r:embed="rId2"/>
          <a:srcRect/>
          <a:stretch/>
        </p:blipFill>
        <p:spPr>
          <a:xfrm>
            <a:off x="10117988" y="656492"/>
            <a:ext cx="1616017" cy="1286012"/>
          </a:xfrm>
          <a:prstGeom prst="rect">
            <a:avLst/>
          </a:prstGeom>
        </p:spPr>
      </p:pic>
      <p:graphicFrame>
        <p:nvGraphicFramePr>
          <p:cNvPr id="5" name="Table 4">
            <a:extLst>
              <a:ext uri="{FF2B5EF4-FFF2-40B4-BE49-F238E27FC236}">
                <a16:creationId xmlns:a16="http://schemas.microsoft.com/office/drawing/2014/main" id="{9324C5F2-F3D5-492C-A629-9096149C8C60}"/>
              </a:ext>
            </a:extLst>
          </p:cNvPr>
          <p:cNvGraphicFramePr>
            <a:graphicFrameLocks noGrp="1"/>
          </p:cNvGraphicFramePr>
          <p:nvPr>
            <p:extLst>
              <p:ext uri="{D42A27DB-BD31-4B8C-83A1-F6EECF244321}">
                <p14:modId xmlns:p14="http://schemas.microsoft.com/office/powerpoint/2010/main" val="3458003715"/>
              </p:ext>
            </p:extLst>
          </p:nvPr>
        </p:nvGraphicFramePr>
        <p:xfrm>
          <a:off x="290472" y="2134548"/>
          <a:ext cx="11106280" cy="2286000"/>
        </p:xfrm>
        <a:graphic>
          <a:graphicData uri="http://schemas.openxmlformats.org/drawingml/2006/table">
            <a:tbl>
              <a:tblPr>
                <a:tableStyleId>{5C22544A-7EE6-4342-B048-85BDC9FD1C3A}</a:tableStyleId>
              </a:tblPr>
              <a:tblGrid>
                <a:gridCol w="2094256">
                  <a:extLst>
                    <a:ext uri="{9D8B030D-6E8A-4147-A177-3AD203B41FA5}">
                      <a16:colId xmlns:a16="http://schemas.microsoft.com/office/drawing/2014/main" val="2641016059"/>
                    </a:ext>
                  </a:extLst>
                </a:gridCol>
                <a:gridCol w="1001336">
                  <a:extLst>
                    <a:ext uri="{9D8B030D-6E8A-4147-A177-3AD203B41FA5}">
                      <a16:colId xmlns:a16="http://schemas.microsoft.com/office/drawing/2014/main" val="551996572"/>
                    </a:ext>
                  </a:extLst>
                </a:gridCol>
                <a:gridCol w="1001336">
                  <a:extLst>
                    <a:ext uri="{9D8B030D-6E8A-4147-A177-3AD203B41FA5}">
                      <a16:colId xmlns:a16="http://schemas.microsoft.com/office/drawing/2014/main" val="3493986532"/>
                    </a:ext>
                  </a:extLst>
                </a:gridCol>
                <a:gridCol w="1001336">
                  <a:extLst>
                    <a:ext uri="{9D8B030D-6E8A-4147-A177-3AD203B41FA5}">
                      <a16:colId xmlns:a16="http://schemas.microsoft.com/office/drawing/2014/main" val="1916064169"/>
                    </a:ext>
                  </a:extLst>
                </a:gridCol>
                <a:gridCol w="1001336">
                  <a:extLst>
                    <a:ext uri="{9D8B030D-6E8A-4147-A177-3AD203B41FA5}">
                      <a16:colId xmlns:a16="http://schemas.microsoft.com/office/drawing/2014/main" val="2206827254"/>
                    </a:ext>
                  </a:extLst>
                </a:gridCol>
                <a:gridCol w="1001336">
                  <a:extLst>
                    <a:ext uri="{9D8B030D-6E8A-4147-A177-3AD203B41FA5}">
                      <a16:colId xmlns:a16="http://schemas.microsoft.com/office/drawing/2014/main" val="2952871444"/>
                    </a:ext>
                  </a:extLst>
                </a:gridCol>
                <a:gridCol w="1001336">
                  <a:extLst>
                    <a:ext uri="{9D8B030D-6E8A-4147-A177-3AD203B41FA5}">
                      <a16:colId xmlns:a16="http://schemas.microsoft.com/office/drawing/2014/main" val="1584568659"/>
                    </a:ext>
                  </a:extLst>
                </a:gridCol>
                <a:gridCol w="1001336">
                  <a:extLst>
                    <a:ext uri="{9D8B030D-6E8A-4147-A177-3AD203B41FA5}">
                      <a16:colId xmlns:a16="http://schemas.microsoft.com/office/drawing/2014/main" val="3400180475"/>
                    </a:ext>
                  </a:extLst>
                </a:gridCol>
                <a:gridCol w="1001336">
                  <a:extLst>
                    <a:ext uri="{9D8B030D-6E8A-4147-A177-3AD203B41FA5}">
                      <a16:colId xmlns:a16="http://schemas.microsoft.com/office/drawing/2014/main" val="1622819549"/>
                    </a:ext>
                  </a:extLst>
                </a:gridCol>
                <a:gridCol w="1001336">
                  <a:extLst>
                    <a:ext uri="{9D8B030D-6E8A-4147-A177-3AD203B41FA5}">
                      <a16:colId xmlns:a16="http://schemas.microsoft.com/office/drawing/2014/main" val="1899044461"/>
                    </a:ext>
                  </a:extLst>
                </a:gridCol>
              </a:tblGrid>
              <a:tr h="19050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gridSpan="9">
                  <a:txBody>
                    <a:bodyPr/>
                    <a:lstStyle/>
                    <a:p>
                      <a:pPr algn="ctr" fontAlgn="b"/>
                      <a:r>
                        <a:rPr lang="en-US" sz="1400" u="none" strike="noStrike" dirty="0">
                          <a:effectLst/>
                          <a:latin typeface="Gilroy" panose="00000500000000000000"/>
                        </a:rPr>
                        <a:t>2021</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1823296"/>
                  </a:ext>
                </a:extLst>
              </a:tr>
              <a:tr h="180975">
                <a:tc>
                  <a:txBody>
                    <a:bodyPr/>
                    <a:lstStyle/>
                    <a:p>
                      <a:pPr algn="l" fontAlgn="b"/>
                      <a:endParaRPr lang="en-US" sz="1400" b="0" i="0" u="none" strike="noStrike" dirty="0">
                        <a:solidFill>
                          <a:srgbClr val="0070C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gridSpan="3">
                  <a:txBody>
                    <a:bodyPr/>
                    <a:lstStyle/>
                    <a:p>
                      <a:pPr algn="ctr" fontAlgn="b"/>
                      <a:r>
                        <a:rPr lang="en-US" sz="1400" u="none" strike="noStrike" dirty="0">
                          <a:solidFill>
                            <a:srgbClr val="0070C0"/>
                          </a:solidFill>
                          <a:effectLst/>
                          <a:latin typeface="Gilroy" panose="00000500000000000000"/>
                        </a:rPr>
                        <a:t>Ice</a:t>
                      </a:r>
                      <a:endParaRPr lang="en-US" sz="14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dirty="0">
                          <a:solidFill>
                            <a:srgbClr val="0070C0"/>
                          </a:solidFill>
                          <a:effectLst/>
                          <a:latin typeface="Gilroy" panose="00000500000000000000"/>
                        </a:rPr>
                        <a:t>Sparkling</a:t>
                      </a:r>
                      <a:endParaRPr lang="en-US" sz="14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dirty="0">
                          <a:solidFill>
                            <a:srgbClr val="0070C0"/>
                          </a:solidFill>
                          <a:effectLst/>
                          <a:latin typeface="Gilroy" panose="00000500000000000000"/>
                        </a:rPr>
                        <a:t>Combined</a:t>
                      </a:r>
                      <a:endParaRPr lang="en-US" sz="14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1350010"/>
                  </a:ext>
                </a:extLst>
              </a:tr>
              <a:tr h="55245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u="none" strike="noStrike" dirty="0">
                          <a:effectLst/>
                          <a:latin typeface="Gilroy" panose="00000500000000000000"/>
                        </a:rPr>
                        <a:t>New Rental Units: Ice</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Gilroy" panose="00000500000000000000"/>
                        </a:rPr>
                        <a:t>Total Ice New RMR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Gilroy" panose="00000500000000000000"/>
                        </a:rPr>
                        <a:t>% of Total RMR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u="none" strike="noStrike" dirty="0">
                          <a:effectLst/>
                          <a:latin typeface="Gilroy" panose="00000500000000000000"/>
                        </a:rPr>
                        <a:t>New Rental Units: Sparkling</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latin typeface="Gilroy" panose="00000500000000000000"/>
                        </a:rPr>
                        <a:t>Total Sparkling New RMR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latin typeface="Gilroy" panose="00000500000000000000"/>
                        </a:rPr>
                        <a:t>% of Total RMR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latin typeface="Gilroy" panose="00000500000000000000"/>
                        </a:rPr>
                        <a:t>Total Ice &amp; Sparkling New RMR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400" u="none" strike="noStrike" dirty="0">
                          <a:effectLst/>
                          <a:latin typeface="Gilroy" panose="00000500000000000000"/>
                        </a:rPr>
                        <a:t>Total New RMR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400" u="none" strike="noStrike" dirty="0">
                          <a:effectLst/>
                          <a:latin typeface="Gilroy" panose="00000500000000000000"/>
                        </a:rPr>
                        <a:t>Ice &amp; Sparkling RMR %</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91173012"/>
                  </a:ext>
                </a:extLst>
              </a:tr>
              <a:tr h="190500">
                <a:tc>
                  <a:txBody>
                    <a:bodyPr/>
                    <a:lstStyle/>
                    <a:p>
                      <a:pPr algn="ctr" fontAlgn="b"/>
                      <a:endParaRPr lang="en-US" sz="1400" b="0" i="0" u="none" strike="noStrike" dirty="0">
                        <a:solidFill>
                          <a:srgbClr val="FF0000"/>
                        </a:solidFill>
                        <a:effectLst/>
                        <a:latin typeface="Gilroy" panose="00000500000000000000"/>
                      </a:endParaRPr>
                    </a:p>
                  </a:txBody>
                  <a:tcPr marL="0" marR="0" marT="0" marB="0" anchor="ctr">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062630"/>
                  </a:ext>
                </a:extLst>
              </a:tr>
              <a:tr h="190500">
                <a:tc>
                  <a:txBody>
                    <a:bodyPr/>
                    <a:lstStyle/>
                    <a:p>
                      <a:pPr algn="l" fontAlgn="b"/>
                      <a:r>
                        <a:rPr lang="en-US" sz="1200" u="none" strike="noStrike" dirty="0">
                          <a:solidFill>
                            <a:schemeClr val="tx1"/>
                          </a:solidFill>
                          <a:effectLst/>
                          <a:latin typeface="Gilroy" panose="00000500000000000000"/>
                        </a:rPr>
                        <a:t>Midwest</a:t>
                      </a:r>
                      <a:endParaRPr lang="en-US" sz="1200" b="0" i="0" u="none" strike="noStrike" dirty="0">
                        <a:solidFill>
                          <a:schemeClr val="tx1"/>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b"/>
                      <a:r>
                        <a:rPr lang="en-US" sz="1400" u="none" strike="noStrike" dirty="0">
                          <a:effectLst/>
                          <a:latin typeface="Gilroy" panose="00000500000000000000"/>
                        </a:rPr>
                        <a:t>224</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$48,694</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39%</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89</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$23,419</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19%</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$72,114</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u="none" strike="noStrike" dirty="0">
                          <a:effectLst/>
                          <a:latin typeface="Gilroy" panose="00000500000000000000"/>
                        </a:rPr>
                        <a:t>$125,285</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u="none" strike="noStrike" dirty="0">
                          <a:solidFill>
                            <a:schemeClr val="tx1"/>
                          </a:solidFill>
                          <a:effectLst/>
                          <a:latin typeface="Gilroy" panose="00000500000000000000"/>
                        </a:rPr>
                        <a:t>58%</a:t>
                      </a:r>
                      <a:endParaRPr lang="en-US" sz="1400" b="1" i="0" u="none" strike="noStrike" dirty="0">
                        <a:solidFill>
                          <a:schemeClr val="tx1"/>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4446339"/>
                  </a:ext>
                </a:extLst>
              </a:tr>
              <a:tr h="180975">
                <a:tc>
                  <a:txBody>
                    <a:bodyPr/>
                    <a:lstStyle/>
                    <a:p>
                      <a:pPr algn="l" fontAlgn="b"/>
                      <a:r>
                        <a:rPr lang="en-US" sz="1200" u="none" strike="noStrike" dirty="0">
                          <a:solidFill>
                            <a:schemeClr val="tx1"/>
                          </a:solidFill>
                          <a:effectLst/>
                          <a:latin typeface="Gilroy" panose="00000500000000000000"/>
                        </a:rPr>
                        <a:t>South/Southeast</a:t>
                      </a:r>
                      <a:endParaRPr lang="en-US" sz="1200" b="0" i="0" u="none" strike="noStrike" dirty="0">
                        <a:solidFill>
                          <a:schemeClr val="tx1"/>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b"/>
                      <a:r>
                        <a:rPr lang="en-US" sz="1400" b="0" i="0" u="none" strike="noStrike" dirty="0">
                          <a:solidFill>
                            <a:srgbClr val="000000"/>
                          </a:solidFill>
                          <a:effectLst/>
                          <a:latin typeface="Gilroy" panose="00000500000000000000"/>
                        </a:rPr>
                        <a:t>480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$104,294</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48%</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Gilroy" panose="00000500000000000000"/>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$20,690</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9%</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$124,985</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u="none" strike="noStrike" dirty="0">
                          <a:effectLst/>
                          <a:latin typeface="Gilroy" panose="00000500000000000000"/>
                        </a:rPr>
                        <a:t>$219,153</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u="none" strike="noStrike" dirty="0">
                          <a:solidFill>
                            <a:schemeClr val="tx1"/>
                          </a:solidFill>
                          <a:effectLst/>
                          <a:latin typeface="Gilroy" panose="00000500000000000000"/>
                        </a:rPr>
                        <a:t>57%</a:t>
                      </a:r>
                      <a:endParaRPr lang="en-US" sz="1400" b="1" i="0" u="none" strike="noStrike" dirty="0">
                        <a:solidFill>
                          <a:schemeClr val="tx1"/>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08494019"/>
                  </a:ext>
                </a:extLst>
              </a:tr>
              <a:tr h="180975">
                <a:tc>
                  <a:txBody>
                    <a:bodyPr/>
                    <a:lstStyle/>
                    <a:p>
                      <a:pPr algn="l" fontAlgn="b"/>
                      <a:r>
                        <a:rPr lang="en-US" sz="1200" u="none" strike="noStrike" dirty="0">
                          <a:solidFill>
                            <a:schemeClr val="tx1"/>
                          </a:solidFill>
                          <a:effectLst/>
                          <a:latin typeface="Gilroy" panose="00000500000000000000"/>
                        </a:rPr>
                        <a:t>Southwest/Texas/West Coast</a:t>
                      </a:r>
                      <a:endParaRPr lang="en-US" sz="1200" b="0" i="0" u="none" strike="noStrike" dirty="0">
                        <a:solidFill>
                          <a:schemeClr val="tx1"/>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b"/>
                      <a:r>
                        <a:rPr lang="en-US" sz="1400" b="0" i="0" u="none" strike="noStrike" dirty="0">
                          <a:solidFill>
                            <a:srgbClr val="000000"/>
                          </a:solidFill>
                          <a:effectLst/>
                          <a:latin typeface="Gilroy" panose="00000500000000000000"/>
                        </a:rPr>
                        <a:t>645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$170,658</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42%</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Gilroy" panose="00000500000000000000"/>
                        </a:rPr>
                        <a:t>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$39,568</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10%</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$210,226</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u="none" strike="noStrike" dirty="0">
                          <a:effectLst/>
                          <a:latin typeface="Gilroy" panose="00000500000000000000"/>
                        </a:rPr>
                        <a:t>$405,162</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u="none" strike="noStrike" dirty="0">
                          <a:solidFill>
                            <a:schemeClr val="tx1"/>
                          </a:solidFill>
                          <a:effectLst/>
                          <a:latin typeface="Gilroy" panose="00000500000000000000"/>
                        </a:rPr>
                        <a:t>52%</a:t>
                      </a:r>
                      <a:endParaRPr lang="en-US" sz="1400" b="1" i="0" u="none" strike="noStrike" dirty="0">
                        <a:solidFill>
                          <a:schemeClr val="tx1"/>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40110942"/>
                  </a:ext>
                </a:extLst>
              </a:tr>
              <a:tr h="180975">
                <a:tc>
                  <a:txBody>
                    <a:bodyPr/>
                    <a:lstStyle/>
                    <a:p>
                      <a:pPr algn="l" fontAlgn="b"/>
                      <a:r>
                        <a:rPr lang="en-US" sz="1200" u="none" strike="noStrike" dirty="0">
                          <a:solidFill>
                            <a:schemeClr val="tx1"/>
                          </a:solidFill>
                          <a:effectLst/>
                          <a:latin typeface="Gilroy" panose="00000500000000000000"/>
                        </a:rPr>
                        <a:t>Northeast/Mid-Atlantic</a:t>
                      </a:r>
                      <a:endParaRPr lang="en-US" sz="1200" b="0" i="0" u="none" strike="noStrike" dirty="0">
                        <a:solidFill>
                          <a:schemeClr val="tx1"/>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b"/>
                      <a:r>
                        <a:rPr lang="en-US" sz="1400" b="0" i="0" u="none" strike="noStrike" dirty="0">
                          <a:solidFill>
                            <a:srgbClr val="000000"/>
                          </a:solidFill>
                          <a:effectLst/>
                          <a:latin typeface="Gilroy" panose="00000500000000000000"/>
                        </a:rPr>
                        <a:t>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$58,653</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23%</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dirty="0">
                          <a:effectLst/>
                          <a:latin typeface="Gilroy" panose="00000500000000000000"/>
                        </a:rPr>
                        <a:t>204</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$51,904</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20%</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$110,557</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u="none" strike="noStrike" dirty="0">
                          <a:effectLst/>
                          <a:latin typeface="Gilroy" panose="00000500000000000000"/>
                        </a:rPr>
                        <a:t>$256,919</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u="none" strike="noStrike" dirty="0">
                          <a:effectLst/>
                          <a:latin typeface="Gilroy" panose="00000500000000000000"/>
                        </a:rPr>
                        <a:t>43%</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62164394"/>
                  </a:ext>
                </a:extLst>
              </a:tr>
            </a:tbl>
          </a:graphicData>
        </a:graphic>
      </p:graphicFrame>
    </p:spTree>
    <p:extLst>
      <p:ext uri="{BB962C8B-B14F-4D97-AF65-F5344CB8AC3E}">
        <p14:creationId xmlns:p14="http://schemas.microsoft.com/office/powerpoint/2010/main" val="297789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Bevi – Sales Results by Quench/Team</a:t>
            </a:r>
          </a:p>
        </p:txBody>
      </p:sp>
      <p:graphicFrame>
        <p:nvGraphicFramePr>
          <p:cNvPr id="3" name="Table 2">
            <a:extLst>
              <a:ext uri="{FF2B5EF4-FFF2-40B4-BE49-F238E27FC236}">
                <a16:creationId xmlns:a16="http://schemas.microsoft.com/office/drawing/2014/main" id="{8A888465-7622-4451-A6BF-13A62A5D8B16}"/>
              </a:ext>
            </a:extLst>
          </p:cNvPr>
          <p:cNvGraphicFramePr>
            <a:graphicFrameLocks noGrp="1"/>
          </p:cNvGraphicFramePr>
          <p:nvPr>
            <p:extLst>
              <p:ext uri="{D42A27DB-BD31-4B8C-83A1-F6EECF244321}">
                <p14:modId xmlns:p14="http://schemas.microsoft.com/office/powerpoint/2010/main" val="2927760219"/>
              </p:ext>
            </p:extLst>
          </p:nvPr>
        </p:nvGraphicFramePr>
        <p:xfrm>
          <a:off x="229187" y="2869365"/>
          <a:ext cx="11504818" cy="2577433"/>
        </p:xfrm>
        <a:graphic>
          <a:graphicData uri="http://schemas.openxmlformats.org/drawingml/2006/table">
            <a:tbl>
              <a:tblPr>
                <a:tableStyleId>{5C22544A-7EE6-4342-B048-85BDC9FD1C3A}</a:tableStyleId>
              </a:tblPr>
              <a:tblGrid>
                <a:gridCol w="1242740">
                  <a:extLst>
                    <a:ext uri="{9D8B030D-6E8A-4147-A177-3AD203B41FA5}">
                      <a16:colId xmlns:a16="http://schemas.microsoft.com/office/drawing/2014/main" val="2061988427"/>
                    </a:ext>
                  </a:extLst>
                </a:gridCol>
                <a:gridCol w="587122">
                  <a:extLst>
                    <a:ext uri="{9D8B030D-6E8A-4147-A177-3AD203B41FA5}">
                      <a16:colId xmlns:a16="http://schemas.microsoft.com/office/drawing/2014/main" val="3044100734"/>
                    </a:ext>
                  </a:extLst>
                </a:gridCol>
                <a:gridCol w="733901">
                  <a:extLst>
                    <a:ext uri="{9D8B030D-6E8A-4147-A177-3AD203B41FA5}">
                      <a16:colId xmlns:a16="http://schemas.microsoft.com/office/drawing/2014/main" val="3462204030"/>
                    </a:ext>
                  </a:extLst>
                </a:gridCol>
                <a:gridCol w="587122">
                  <a:extLst>
                    <a:ext uri="{9D8B030D-6E8A-4147-A177-3AD203B41FA5}">
                      <a16:colId xmlns:a16="http://schemas.microsoft.com/office/drawing/2014/main" val="743039560"/>
                    </a:ext>
                  </a:extLst>
                </a:gridCol>
                <a:gridCol w="192361">
                  <a:extLst>
                    <a:ext uri="{9D8B030D-6E8A-4147-A177-3AD203B41FA5}">
                      <a16:colId xmlns:a16="http://schemas.microsoft.com/office/drawing/2014/main" val="1245390921"/>
                    </a:ext>
                  </a:extLst>
                </a:gridCol>
                <a:gridCol w="587122">
                  <a:extLst>
                    <a:ext uri="{9D8B030D-6E8A-4147-A177-3AD203B41FA5}">
                      <a16:colId xmlns:a16="http://schemas.microsoft.com/office/drawing/2014/main" val="4223566116"/>
                    </a:ext>
                  </a:extLst>
                </a:gridCol>
                <a:gridCol w="733901">
                  <a:extLst>
                    <a:ext uri="{9D8B030D-6E8A-4147-A177-3AD203B41FA5}">
                      <a16:colId xmlns:a16="http://schemas.microsoft.com/office/drawing/2014/main" val="428521227"/>
                    </a:ext>
                  </a:extLst>
                </a:gridCol>
                <a:gridCol w="587122">
                  <a:extLst>
                    <a:ext uri="{9D8B030D-6E8A-4147-A177-3AD203B41FA5}">
                      <a16:colId xmlns:a16="http://schemas.microsoft.com/office/drawing/2014/main" val="3298688435"/>
                    </a:ext>
                  </a:extLst>
                </a:gridCol>
                <a:gridCol w="156293">
                  <a:extLst>
                    <a:ext uri="{9D8B030D-6E8A-4147-A177-3AD203B41FA5}">
                      <a16:colId xmlns:a16="http://schemas.microsoft.com/office/drawing/2014/main" val="124662023"/>
                    </a:ext>
                  </a:extLst>
                </a:gridCol>
                <a:gridCol w="587122">
                  <a:extLst>
                    <a:ext uri="{9D8B030D-6E8A-4147-A177-3AD203B41FA5}">
                      <a16:colId xmlns:a16="http://schemas.microsoft.com/office/drawing/2014/main" val="1742725608"/>
                    </a:ext>
                  </a:extLst>
                </a:gridCol>
                <a:gridCol w="733901">
                  <a:extLst>
                    <a:ext uri="{9D8B030D-6E8A-4147-A177-3AD203B41FA5}">
                      <a16:colId xmlns:a16="http://schemas.microsoft.com/office/drawing/2014/main" val="1142368469"/>
                    </a:ext>
                  </a:extLst>
                </a:gridCol>
                <a:gridCol w="587122">
                  <a:extLst>
                    <a:ext uri="{9D8B030D-6E8A-4147-A177-3AD203B41FA5}">
                      <a16:colId xmlns:a16="http://schemas.microsoft.com/office/drawing/2014/main" val="1949680071"/>
                    </a:ext>
                  </a:extLst>
                </a:gridCol>
                <a:gridCol w="168316">
                  <a:extLst>
                    <a:ext uri="{9D8B030D-6E8A-4147-A177-3AD203B41FA5}">
                      <a16:colId xmlns:a16="http://schemas.microsoft.com/office/drawing/2014/main" val="400915777"/>
                    </a:ext>
                  </a:extLst>
                </a:gridCol>
                <a:gridCol w="587122">
                  <a:extLst>
                    <a:ext uri="{9D8B030D-6E8A-4147-A177-3AD203B41FA5}">
                      <a16:colId xmlns:a16="http://schemas.microsoft.com/office/drawing/2014/main" val="763474110"/>
                    </a:ext>
                  </a:extLst>
                </a:gridCol>
                <a:gridCol w="733901">
                  <a:extLst>
                    <a:ext uri="{9D8B030D-6E8A-4147-A177-3AD203B41FA5}">
                      <a16:colId xmlns:a16="http://schemas.microsoft.com/office/drawing/2014/main" val="1573818081"/>
                    </a:ext>
                  </a:extLst>
                </a:gridCol>
                <a:gridCol w="587122">
                  <a:extLst>
                    <a:ext uri="{9D8B030D-6E8A-4147-A177-3AD203B41FA5}">
                      <a16:colId xmlns:a16="http://schemas.microsoft.com/office/drawing/2014/main" val="2202790046"/>
                    </a:ext>
                  </a:extLst>
                </a:gridCol>
                <a:gridCol w="204383">
                  <a:extLst>
                    <a:ext uri="{9D8B030D-6E8A-4147-A177-3AD203B41FA5}">
                      <a16:colId xmlns:a16="http://schemas.microsoft.com/office/drawing/2014/main" val="3175108342"/>
                    </a:ext>
                  </a:extLst>
                </a:gridCol>
                <a:gridCol w="587122">
                  <a:extLst>
                    <a:ext uri="{9D8B030D-6E8A-4147-A177-3AD203B41FA5}">
                      <a16:colId xmlns:a16="http://schemas.microsoft.com/office/drawing/2014/main" val="965293279"/>
                    </a:ext>
                  </a:extLst>
                </a:gridCol>
                <a:gridCol w="733901">
                  <a:extLst>
                    <a:ext uri="{9D8B030D-6E8A-4147-A177-3AD203B41FA5}">
                      <a16:colId xmlns:a16="http://schemas.microsoft.com/office/drawing/2014/main" val="3407311817"/>
                    </a:ext>
                  </a:extLst>
                </a:gridCol>
                <a:gridCol w="587122">
                  <a:extLst>
                    <a:ext uri="{9D8B030D-6E8A-4147-A177-3AD203B41FA5}">
                      <a16:colId xmlns:a16="http://schemas.microsoft.com/office/drawing/2014/main" val="3952965668"/>
                    </a:ext>
                  </a:extLst>
                </a:gridCol>
              </a:tblGrid>
              <a:tr h="225927">
                <a:tc>
                  <a:txBody>
                    <a:bodyPr/>
                    <a:lstStyle/>
                    <a:p>
                      <a:pPr algn="l" fontAlgn="b"/>
                      <a:endParaRPr lang="en-US" sz="1200" b="0"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r>
                        <a:rPr lang="en-US" sz="1200" u="none" strike="noStrike" dirty="0">
                          <a:solidFill>
                            <a:srgbClr val="0070C0"/>
                          </a:solidFill>
                          <a:effectLst/>
                          <a:latin typeface="Gilroy" panose="00000500000000000000"/>
                        </a:rPr>
                        <a:t>2021</a:t>
                      </a:r>
                      <a:endParaRPr lang="en-US" sz="12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r>
                        <a:rPr lang="en-US" sz="1200" u="none" strike="noStrike" dirty="0">
                          <a:solidFill>
                            <a:srgbClr val="0070C0"/>
                          </a:solidFill>
                          <a:effectLst/>
                          <a:latin typeface="Gilroy" panose="00000500000000000000"/>
                        </a:rPr>
                        <a:t>Q1</a:t>
                      </a:r>
                      <a:endParaRPr lang="en-US" sz="12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r>
                        <a:rPr lang="en-US" sz="1200" u="none" strike="noStrike" dirty="0">
                          <a:solidFill>
                            <a:srgbClr val="0070C0"/>
                          </a:solidFill>
                          <a:effectLst/>
                          <a:latin typeface="Gilroy" panose="00000500000000000000"/>
                        </a:rPr>
                        <a:t>Q2</a:t>
                      </a:r>
                      <a:endParaRPr lang="en-US" sz="12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r>
                        <a:rPr lang="en-US" sz="1200" u="none" strike="noStrike" dirty="0">
                          <a:solidFill>
                            <a:srgbClr val="0070C0"/>
                          </a:solidFill>
                          <a:effectLst/>
                          <a:latin typeface="Gilroy" panose="00000500000000000000"/>
                        </a:rPr>
                        <a:t>Q3</a:t>
                      </a:r>
                      <a:endParaRPr lang="en-US" sz="12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r>
                        <a:rPr lang="en-US" sz="1200" u="none" strike="noStrike" dirty="0">
                          <a:solidFill>
                            <a:srgbClr val="0070C0"/>
                          </a:solidFill>
                          <a:effectLst/>
                          <a:latin typeface="Gilroy" panose="00000500000000000000"/>
                        </a:rPr>
                        <a:t>Q4</a:t>
                      </a:r>
                      <a:endParaRPr lang="en-US" sz="1200" b="1" i="0" u="none" strike="noStrike" dirty="0">
                        <a:solidFill>
                          <a:srgbClr val="0070C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1411715"/>
                  </a:ext>
                </a:extLst>
              </a:tr>
              <a:tr h="225927">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New</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u="none" strike="noStrike" dirty="0">
                          <a:effectLst/>
                          <a:latin typeface="Gilroy" panose="00000500000000000000"/>
                        </a:rPr>
                        <a:t>Upgrades</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u="none" strike="noStrike" dirty="0">
                          <a:effectLst/>
                          <a:latin typeface="Gilroy" panose="00000500000000000000"/>
                        </a:rPr>
                        <a:t>Total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New</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Upgrades</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Total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New</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Upgrades</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Total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New</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Upgrades</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Total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New</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Upgrades</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Total</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188630"/>
                  </a:ext>
                </a:extLst>
              </a:tr>
              <a:tr h="1807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solidFill>
                            <a:srgbClr val="0070C0"/>
                          </a:solidFill>
                          <a:effectLst/>
                          <a:latin typeface="Gilroy" panose="00000500000000000000"/>
                        </a:rPr>
                        <a:t>Aggregate</a:t>
                      </a:r>
                      <a:endParaRPr lang="en-US" sz="1200" b="1"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9793208"/>
                  </a:ext>
                </a:extLst>
              </a:tr>
              <a:tr h="277629">
                <a:tc>
                  <a:txBody>
                    <a:bodyPr/>
                    <a:lstStyle/>
                    <a:p>
                      <a:pPr algn="ctr" fontAlgn="b"/>
                      <a:r>
                        <a:rPr lang="en-US" sz="1200" u="none" strike="noStrike" dirty="0">
                          <a:effectLst/>
                          <a:latin typeface="Gilroy" panose="00000500000000000000"/>
                        </a:rPr>
                        <a:t>Quench</a:t>
                      </a:r>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362</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u="none" strike="noStrike" dirty="0">
                          <a:effectLst/>
                          <a:latin typeface="Gilroy" panose="00000500000000000000"/>
                        </a:rPr>
                        <a:t>20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u="none" strike="noStrike" dirty="0">
                          <a:effectLst/>
                          <a:latin typeface="Gilroy" panose="00000500000000000000"/>
                        </a:rPr>
                        <a:t>382</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43</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4</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47</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121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2</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123</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87</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4</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91</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111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121</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826471"/>
                  </a:ext>
                </a:extLst>
              </a:tr>
              <a:tr h="91440">
                <a:tc>
                  <a:txBody>
                    <a:bodyPr/>
                    <a:lstStyle/>
                    <a:p>
                      <a:endParaRPr lang="en-US" sz="1200" b="0" dirty="0">
                        <a:solidFill>
                          <a:srgbClr val="0070C0"/>
                        </a:solidFill>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8321954"/>
                  </a:ext>
                </a:extLst>
              </a:tr>
              <a:tr h="202778">
                <a:tc>
                  <a:txBody>
                    <a:bodyPr/>
                    <a:lstStyle/>
                    <a:p>
                      <a:r>
                        <a:rPr lang="en-US" sz="1200" b="0" i="0" u="none" strike="noStrike" dirty="0">
                          <a:solidFill>
                            <a:srgbClr val="0070C0"/>
                          </a:solidFill>
                          <a:effectLst/>
                          <a:latin typeface="Gilroy" panose="00000500000000000000"/>
                        </a:rPr>
                        <a:t>Channel</a:t>
                      </a:r>
                      <a:endParaRPr lang="en-US" sz="1200" b="0" dirty="0">
                        <a:solidFill>
                          <a:srgbClr val="0070C0"/>
                        </a:solidFill>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256958"/>
                  </a:ext>
                </a:extLst>
              </a:tr>
              <a:tr h="225927">
                <a:tc>
                  <a:txBody>
                    <a:bodyPr/>
                    <a:lstStyle/>
                    <a:p>
                      <a:pPr algn="ctr" fontAlgn="b"/>
                      <a:r>
                        <a:rPr lang="en-US" sz="1100" u="none" strike="noStrike" dirty="0">
                          <a:effectLst/>
                          <a:latin typeface="Gilroy" panose="00000500000000000000"/>
                        </a:rPr>
                        <a:t>Field/Inside Sales</a:t>
                      </a:r>
                      <a:endParaRPr lang="en-US" sz="11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335</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u="none" strike="noStrike" dirty="0">
                          <a:effectLst/>
                          <a:latin typeface="Gilroy" panose="00000500000000000000"/>
                        </a:rPr>
                        <a:t>2</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u="none" strike="noStrike" dirty="0">
                          <a:effectLst/>
                          <a:latin typeface="Gilroy" panose="00000500000000000000"/>
                        </a:rPr>
                        <a:t>337</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41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42</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116</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117</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74</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74</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104</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104</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642359"/>
                  </a:ext>
                </a:extLst>
              </a:tr>
              <a:tr h="235871">
                <a:tc>
                  <a:txBody>
                    <a:bodyPr/>
                    <a:lstStyle/>
                    <a:p>
                      <a:pPr algn="ctr" fontAlgn="b"/>
                      <a:r>
                        <a:rPr lang="en-US" sz="1100" u="none" strike="noStrike" dirty="0">
                          <a:effectLst/>
                          <a:latin typeface="Gilroy" panose="00000500000000000000"/>
                        </a:rPr>
                        <a:t>National Accounts</a:t>
                      </a:r>
                      <a:endParaRPr lang="en-US" sz="11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27</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u="none" strike="noStrike" dirty="0">
                          <a:effectLst/>
                          <a:latin typeface="Gilroy" panose="00000500000000000000"/>
                        </a:rPr>
                        <a:t>18</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u="none" strike="noStrike" dirty="0">
                          <a:effectLst/>
                          <a:latin typeface="Gilroy" panose="00000500000000000000"/>
                        </a:rPr>
                        <a:t>45</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2</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3</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5</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5</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6</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13</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4</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17</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7</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17</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418195"/>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9137981"/>
                  </a:ext>
                </a:extLst>
              </a:tr>
              <a:tr h="1807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rgbClr val="0070C0"/>
                          </a:solidFill>
                          <a:effectLst/>
                          <a:latin typeface="Gilroy" panose="00000500000000000000"/>
                        </a:rPr>
                        <a:t>Region</a:t>
                      </a:r>
                      <a:endParaRPr lang="en-US" sz="1200" b="0" i="0" u="none" strike="noStrike" dirty="0">
                        <a:solidFill>
                          <a:srgbClr val="0070C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1"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1304497"/>
                  </a:ext>
                </a:extLst>
              </a:tr>
              <a:tr h="225927">
                <a:tc>
                  <a:txBody>
                    <a:bodyPr/>
                    <a:lstStyle/>
                    <a:p>
                      <a:pPr algn="ctr" fontAlgn="b"/>
                      <a:r>
                        <a:rPr lang="en-US" sz="1100" u="none" strike="noStrike" dirty="0">
                          <a:effectLst/>
                          <a:latin typeface="Gilroy" panose="00000500000000000000"/>
                        </a:rPr>
                        <a:t>East</a:t>
                      </a:r>
                      <a:endParaRPr lang="en-US" sz="11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173</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u="none" strike="noStrike" dirty="0">
                          <a:effectLst/>
                          <a:latin typeface="Gilroy" panose="00000500000000000000"/>
                        </a:rPr>
                        <a:t>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u="none" strike="noStrike" dirty="0">
                          <a:effectLst/>
                          <a:latin typeface="Gilroy" panose="00000500000000000000"/>
                        </a:rPr>
                        <a:t>174</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22</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23</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54</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54</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34</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34</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63</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63</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489970"/>
                  </a:ext>
                </a:extLst>
              </a:tr>
              <a:tr h="225927">
                <a:tc>
                  <a:txBody>
                    <a:bodyPr/>
                    <a:lstStyle/>
                    <a:p>
                      <a:pPr algn="ctr" fontAlgn="b"/>
                      <a:r>
                        <a:rPr lang="en-US" sz="1100" u="none" strike="noStrike" dirty="0">
                          <a:effectLst/>
                          <a:latin typeface="Gilroy" panose="00000500000000000000"/>
                        </a:rPr>
                        <a:t>West</a:t>
                      </a:r>
                      <a:endParaRPr lang="en-US" sz="1100" b="0" i="0" u="none" strike="noStrike" dirty="0">
                        <a:solidFill>
                          <a:srgbClr val="000000"/>
                        </a:solidFill>
                        <a:effectLst/>
                        <a:latin typeface="Gilroy" panose="0000050000000000000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162</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u="none" strike="noStrike" dirty="0">
                          <a:effectLst/>
                          <a:latin typeface="Gilroy" panose="00000500000000000000"/>
                        </a:rPr>
                        <a:t>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200" b="1" u="none" strike="noStrike" dirty="0">
                          <a:effectLst/>
                          <a:latin typeface="Gilroy" panose="00000500000000000000"/>
                        </a:rPr>
                        <a:t>163</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19</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19</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62</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63</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40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40</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41</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u="none" strike="noStrike" dirty="0">
                          <a:effectLst/>
                          <a:latin typeface="Gilroy" panose="00000500000000000000"/>
                        </a:rPr>
                        <a:t>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u="none" strike="noStrike" dirty="0">
                          <a:effectLst/>
                          <a:latin typeface="Gilroy" panose="00000500000000000000"/>
                        </a:rPr>
                        <a:t>41</a:t>
                      </a:r>
                      <a:endParaRPr lang="en-US" sz="12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6137329"/>
                  </a:ext>
                </a:extLst>
              </a:tr>
            </a:tbl>
          </a:graphicData>
        </a:graphic>
      </p:graphicFrame>
      <p:graphicFrame>
        <p:nvGraphicFramePr>
          <p:cNvPr id="7" name="Table 6">
            <a:extLst>
              <a:ext uri="{FF2B5EF4-FFF2-40B4-BE49-F238E27FC236}">
                <a16:creationId xmlns:a16="http://schemas.microsoft.com/office/drawing/2014/main" id="{5C74FDD6-AA36-4842-8BC5-0AD1F0F4EE29}"/>
              </a:ext>
            </a:extLst>
          </p:cNvPr>
          <p:cNvGraphicFramePr>
            <a:graphicFrameLocks noGrp="1"/>
          </p:cNvGraphicFramePr>
          <p:nvPr>
            <p:extLst>
              <p:ext uri="{D42A27DB-BD31-4B8C-83A1-F6EECF244321}">
                <p14:modId xmlns:p14="http://schemas.microsoft.com/office/powerpoint/2010/main" val="1522360272"/>
              </p:ext>
            </p:extLst>
          </p:nvPr>
        </p:nvGraphicFramePr>
        <p:xfrm>
          <a:off x="1814945" y="5549377"/>
          <a:ext cx="6126480" cy="1143000"/>
        </p:xfrm>
        <a:graphic>
          <a:graphicData uri="http://schemas.openxmlformats.org/drawingml/2006/table">
            <a:tbl>
              <a:tblPr>
                <a:tableStyleId>{5C22544A-7EE6-4342-B048-85BDC9FD1C3A}</a:tableStyleId>
              </a:tblPr>
              <a:tblGrid>
                <a:gridCol w="2011680">
                  <a:extLst>
                    <a:ext uri="{9D8B030D-6E8A-4147-A177-3AD203B41FA5}">
                      <a16:colId xmlns:a16="http://schemas.microsoft.com/office/drawing/2014/main" val="4059918338"/>
                    </a:ext>
                  </a:extLst>
                </a:gridCol>
                <a:gridCol w="1371600">
                  <a:extLst>
                    <a:ext uri="{9D8B030D-6E8A-4147-A177-3AD203B41FA5}">
                      <a16:colId xmlns:a16="http://schemas.microsoft.com/office/drawing/2014/main" val="4047822157"/>
                    </a:ext>
                  </a:extLst>
                </a:gridCol>
                <a:gridCol w="1371600">
                  <a:extLst>
                    <a:ext uri="{9D8B030D-6E8A-4147-A177-3AD203B41FA5}">
                      <a16:colId xmlns:a16="http://schemas.microsoft.com/office/drawing/2014/main" val="420078312"/>
                    </a:ext>
                  </a:extLst>
                </a:gridCol>
                <a:gridCol w="1371600">
                  <a:extLst>
                    <a:ext uri="{9D8B030D-6E8A-4147-A177-3AD203B41FA5}">
                      <a16:colId xmlns:a16="http://schemas.microsoft.com/office/drawing/2014/main" val="3816198386"/>
                    </a:ext>
                  </a:extLst>
                </a:gridCol>
              </a:tblGrid>
              <a:tr h="228600">
                <a:tc>
                  <a:txBody>
                    <a:bodyPr/>
                    <a:lstStyle/>
                    <a:p>
                      <a:pPr algn="ctr" fontAlgn="b"/>
                      <a:r>
                        <a:rPr lang="en-US" sz="1200" u="none" strike="noStrike" dirty="0">
                          <a:solidFill>
                            <a:srgbClr val="0070C0"/>
                          </a:solidFill>
                          <a:effectLst/>
                          <a:latin typeface="Gilroy" panose="00000500000000000000"/>
                        </a:rPr>
                        <a:t>Team</a:t>
                      </a:r>
                      <a:endParaRPr lang="en-US" sz="1200" b="0"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rgbClr val="0070C0"/>
                          </a:solidFill>
                          <a:effectLst/>
                          <a:latin typeface="Gilroy" panose="00000500000000000000"/>
                        </a:rPr>
                        <a:t>New </a:t>
                      </a:r>
                      <a:endParaRPr lang="en-US" sz="1200" b="0"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rgbClr val="0070C0"/>
                          </a:solidFill>
                          <a:effectLst/>
                          <a:latin typeface="Gilroy" panose="00000500000000000000"/>
                        </a:rPr>
                        <a:t>Upgrade</a:t>
                      </a:r>
                      <a:endParaRPr lang="en-US" sz="1200" b="0"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solidFill>
                            <a:srgbClr val="0070C0"/>
                          </a:solidFill>
                          <a:effectLst/>
                          <a:latin typeface="Gilroy" panose="00000500000000000000"/>
                        </a:rPr>
                        <a:t>Total</a:t>
                      </a:r>
                      <a:endParaRPr lang="en-US" sz="1200" b="0" i="0" u="none" strike="noStrike" dirty="0">
                        <a:solidFill>
                          <a:srgbClr val="0070C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12852"/>
                  </a:ext>
                </a:extLst>
              </a:tr>
              <a:tr h="228600">
                <a:tc>
                  <a:txBody>
                    <a:bodyPr/>
                    <a:lstStyle/>
                    <a:p>
                      <a:pPr algn="ctr" fontAlgn="b"/>
                      <a:r>
                        <a:rPr lang="en-US" sz="1200" b="0" i="0" u="none" strike="noStrike" dirty="0">
                          <a:solidFill>
                            <a:srgbClr val="000000"/>
                          </a:solidFill>
                          <a:effectLst/>
                          <a:latin typeface="Gilroy" panose="00000500000000000000"/>
                        </a:rPr>
                        <a:t>Northeast/Mid-Atlantic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Gilroy" panose="00000500000000000000"/>
                        </a:rPr>
                        <a:t>10</a:t>
                      </a:r>
                      <a:endParaRPr lang="en-US" sz="12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1172722"/>
                  </a:ext>
                </a:extLst>
              </a:tr>
              <a:tr h="228600">
                <a:tc>
                  <a:txBody>
                    <a:bodyPr/>
                    <a:lstStyle/>
                    <a:p>
                      <a:pPr algn="ctr" fontAlgn="b"/>
                      <a:r>
                        <a:rPr lang="en-US" sz="1200" b="0" i="0" u="none" strike="noStrike" dirty="0">
                          <a:solidFill>
                            <a:srgbClr val="000000"/>
                          </a:solidFill>
                          <a:effectLst/>
                          <a:latin typeface="Gilroy" panose="00000500000000000000"/>
                        </a:rPr>
                        <a:t>West/Southwest/Texas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Gilroy" panose="00000500000000000000"/>
                        </a:rPr>
                        <a:t>102</a:t>
                      </a:r>
                      <a:endParaRPr lang="en-US" sz="12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latin typeface="Gilroy" panose="00000500000000000000"/>
                        </a:rPr>
                        <a:t>5</a:t>
                      </a:r>
                      <a:endParaRPr lang="en-US" sz="1200" b="0" i="0" u="none" strike="noStrike" dirty="0">
                        <a:solidFill>
                          <a:srgbClr val="000000"/>
                        </a:solidFill>
                        <a:effectLst/>
                        <a:latin typeface="Gilroy" panose="0000050000000000000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9958745"/>
                  </a:ext>
                </a:extLst>
              </a:tr>
              <a:tr h="228600">
                <a:tc>
                  <a:txBody>
                    <a:bodyPr/>
                    <a:lstStyle/>
                    <a:p>
                      <a:pPr algn="ctr" fontAlgn="b"/>
                      <a:r>
                        <a:rPr lang="en-US" sz="1200" b="0" i="0" u="none" strike="noStrike" dirty="0">
                          <a:solidFill>
                            <a:srgbClr val="000000"/>
                          </a:solidFill>
                          <a:effectLst/>
                          <a:latin typeface="Gilroy" panose="00000500000000000000"/>
                        </a:rPr>
                        <a:t>South/Southeast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51654561"/>
                  </a:ext>
                </a:extLst>
              </a:tr>
              <a:tr h="228600">
                <a:tc>
                  <a:txBody>
                    <a:bodyPr/>
                    <a:lstStyle/>
                    <a:p>
                      <a:pPr algn="ctr" fontAlgn="b"/>
                      <a:r>
                        <a:rPr lang="en-US" sz="1200" b="0" i="0" u="none" strike="noStrike" dirty="0">
                          <a:solidFill>
                            <a:srgbClr val="000000"/>
                          </a:solidFill>
                          <a:effectLst/>
                          <a:latin typeface="Gilroy" panose="00000500000000000000"/>
                        </a:rPr>
                        <a:t>Midwest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Gilroy" panose="0000050000000000000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84192832"/>
                  </a:ext>
                </a:extLst>
              </a:tr>
            </a:tbl>
          </a:graphicData>
        </a:graphic>
      </p:graphicFrame>
      <p:sp>
        <p:nvSpPr>
          <p:cNvPr id="10" name="TextBox 9">
            <a:extLst>
              <a:ext uri="{FF2B5EF4-FFF2-40B4-BE49-F238E27FC236}">
                <a16:creationId xmlns:a16="http://schemas.microsoft.com/office/drawing/2014/main" id="{B2863FDB-119D-4AE8-BFB1-3E92D76D7795}"/>
              </a:ext>
            </a:extLst>
          </p:cNvPr>
          <p:cNvSpPr txBox="1"/>
          <p:nvPr/>
        </p:nvSpPr>
        <p:spPr>
          <a:xfrm>
            <a:off x="273656" y="1517252"/>
            <a:ext cx="4610394" cy="769441"/>
          </a:xfrm>
          <a:prstGeom prst="rect">
            <a:avLst/>
          </a:prstGeom>
          <a:noFill/>
        </p:spPr>
        <p:txBody>
          <a:bodyPr wrap="square" rtlCol="0">
            <a:spAutoFit/>
          </a:bodyPr>
          <a:lstStyle/>
          <a:p>
            <a:r>
              <a:rPr lang="en-US" sz="1600" b="1" dirty="0">
                <a:latin typeface="Gilroy" panose="00000500000000000000"/>
              </a:rPr>
              <a:t>2021 = highest Bevi sales year for Quench</a:t>
            </a:r>
          </a:p>
          <a:p>
            <a:pPr marL="742950" lvl="1" indent="-285750">
              <a:buFont typeface="Arial" panose="020B0604020202020204" pitchFamily="34" charset="0"/>
              <a:buChar char="•"/>
            </a:pPr>
            <a:r>
              <a:rPr lang="en-US" sz="1400" dirty="0">
                <a:latin typeface="Gilroy" panose="00000500000000000000"/>
              </a:rPr>
              <a:t>2020 = 266</a:t>
            </a:r>
          </a:p>
          <a:p>
            <a:pPr marL="742950" lvl="1" indent="-285750">
              <a:buFont typeface="Arial" panose="020B0604020202020204" pitchFamily="34" charset="0"/>
              <a:buChar char="•"/>
            </a:pPr>
            <a:r>
              <a:rPr lang="en-US" sz="1400" dirty="0">
                <a:latin typeface="Gilroy" panose="00000500000000000000"/>
              </a:rPr>
              <a:t>2019 = 251</a:t>
            </a:r>
          </a:p>
        </p:txBody>
      </p:sp>
      <p:sp>
        <p:nvSpPr>
          <p:cNvPr id="12" name="TextBox 11">
            <a:extLst>
              <a:ext uri="{FF2B5EF4-FFF2-40B4-BE49-F238E27FC236}">
                <a16:creationId xmlns:a16="http://schemas.microsoft.com/office/drawing/2014/main" id="{CD807CEA-ED47-4AD5-9A77-087051AC1FC0}"/>
              </a:ext>
            </a:extLst>
          </p:cNvPr>
          <p:cNvSpPr txBox="1"/>
          <p:nvPr/>
        </p:nvSpPr>
        <p:spPr>
          <a:xfrm>
            <a:off x="4742314" y="1535681"/>
            <a:ext cx="5823162" cy="123110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Gilroy" panose="00000500000000000000"/>
              </a:rPr>
              <a:t>Continue to drive Bevi sales through Quench efforts to support Bevi leads/partnering</a:t>
            </a:r>
          </a:p>
          <a:p>
            <a:pPr marL="742950" lvl="1" indent="-285750">
              <a:buFont typeface="Arial" panose="020B0604020202020204" pitchFamily="34" charset="0"/>
              <a:buChar char="•"/>
            </a:pPr>
            <a:r>
              <a:rPr lang="en-US" sz="1400" dirty="0">
                <a:latin typeface="Gilroy" panose="00000500000000000000"/>
              </a:rPr>
              <a:t>2021 = 36.5% Quench lead versus Bevi leads</a:t>
            </a:r>
          </a:p>
          <a:p>
            <a:pPr marL="742950" lvl="1" indent="-285750">
              <a:buFont typeface="Arial" panose="020B0604020202020204" pitchFamily="34" charset="0"/>
              <a:buChar char="•"/>
            </a:pPr>
            <a:r>
              <a:rPr lang="en-US" sz="1400" dirty="0">
                <a:latin typeface="Gilroy" panose="00000500000000000000"/>
              </a:rPr>
              <a:t>Bevi Partner Program: more Quench-led sales = more Bevi leads to Quench.      </a:t>
            </a:r>
            <a:r>
              <a:rPr lang="en-US" sz="1400" u="sng" dirty="0">
                <a:latin typeface="Gilroy" panose="00000500000000000000"/>
              </a:rPr>
              <a:t>Goal = minimum 50% Quench-led</a:t>
            </a:r>
          </a:p>
        </p:txBody>
      </p:sp>
      <p:sp>
        <p:nvSpPr>
          <p:cNvPr id="13" name="Rectangle 12">
            <a:extLst>
              <a:ext uri="{FF2B5EF4-FFF2-40B4-BE49-F238E27FC236}">
                <a16:creationId xmlns:a16="http://schemas.microsoft.com/office/drawing/2014/main" id="{808766EB-F40A-4108-B15D-E740055CDA81}"/>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E814D5A-A8B4-40EC-9249-586E3CC36DF8}"/>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78021CE-D1AA-4BC7-8F9D-10FA36C85216}"/>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157968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Bevi – Top Sales Performers</a:t>
            </a:r>
          </a:p>
        </p:txBody>
      </p:sp>
      <p:graphicFrame>
        <p:nvGraphicFramePr>
          <p:cNvPr id="5" name="Table 4">
            <a:extLst>
              <a:ext uri="{FF2B5EF4-FFF2-40B4-BE49-F238E27FC236}">
                <a16:creationId xmlns:a16="http://schemas.microsoft.com/office/drawing/2014/main" id="{DDE0666A-2F9C-423C-9004-04ACE93A50C0}"/>
              </a:ext>
            </a:extLst>
          </p:cNvPr>
          <p:cNvGraphicFramePr>
            <a:graphicFrameLocks noGrp="1"/>
          </p:cNvGraphicFramePr>
          <p:nvPr>
            <p:extLst>
              <p:ext uri="{D42A27DB-BD31-4B8C-83A1-F6EECF244321}">
                <p14:modId xmlns:p14="http://schemas.microsoft.com/office/powerpoint/2010/main" val="1221598065"/>
              </p:ext>
            </p:extLst>
          </p:nvPr>
        </p:nvGraphicFramePr>
        <p:xfrm>
          <a:off x="339291" y="1935824"/>
          <a:ext cx="9638143" cy="3800475"/>
        </p:xfrm>
        <a:graphic>
          <a:graphicData uri="http://schemas.openxmlformats.org/drawingml/2006/table">
            <a:tbl>
              <a:tblPr>
                <a:tableStyleId>{5C22544A-7EE6-4342-B048-85BDC9FD1C3A}</a:tableStyleId>
              </a:tblPr>
              <a:tblGrid>
                <a:gridCol w="2585843">
                  <a:extLst>
                    <a:ext uri="{9D8B030D-6E8A-4147-A177-3AD203B41FA5}">
                      <a16:colId xmlns:a16="http://schemas.microsoft.com/office/drawing/2014/main" val="544770949"/>
                    </a:ext>
                  </a:extLst>
                </a:gridCol>
                <a:gridCol w="1763075">
                  <a:extLst>
                    <a:ext uri="{9D8B030D-6E8A-4147-A177-3AD203B41FA5}">
                      <a16:colId xmlns:a16="http://schemas.microsoft.com/office/drawing/2014/main" val="2803091366"/>
                    </a:ext>
                  </a:extLst>
                </a:gridCol>
                <a:gridCol w="1763075">
                  <a:extLst>
                    <a:ext uri="{9D8B030D-6E8A-4147-A177-3AD203B41FA5}">
                      <a16:colId xmlns:a16="http://schemas.microsoft.com/office/drawing/2014/main" val="1428205640"/>
                    </a:ext>
                  </a:extLst>
                </a:gridCol>
                <a:gridCol w="1763075">
                  <a:extLst>
                    <a:ext uri="{9D8B030D-6E8A-4147-A177-3AD203B41FA5}">
                      <a16:colId xmlns:a16="http://schemas.microsoft.com/office/drawing/2014/main" val="3217263758"/>
                    </a:ext>
                  </a:extLst>
                </a:gridCol>
                <a:gridCol w="1763075">
                  <a:extLst>
                    <a:ext uri="{9D8B030D-6E8A-4147-A177-3AD203B41FA5}">
                      <a16:colId xmlns:a16="http://schemas.microsoft.com/office/drawing/2014/main" val="182386113"/>
                    </a:ext>
                  </a:extLst>
                </a:gridCol>
              </a:tblGrid>
              <a:tr h="228600">
                <a:tc>
                  <a:txBody>
                    <a:bodyPr/>
                    <a:lstStyle/>
                    <a:p>
                      <a:pPr algn="ctr" fontAlgn="b"/>
                      <a:r>
                        <a:rPr lang="en-US" sz="1600" u="none" strike="noStrike" dirty="0">
                          <a:solidFill>
                            <a:srgbClr val="0070C0"/>
                          </a:solidFill>
                          <a:effectLst/>
                          <a:latin typeface="Gilroy"/>
                        </a:rPr>
                        <a:t>Field Rep</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solidFill>
                            <a:srgbClr val="0070C0"/>
                          </a:solidFill>
                          <a:effectLst/>
                          <a:latin typeface="Gilroy"/>
                        </a:rPr>
                        <a:t>Territory</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solidFill>
                            <a:srgbClr val="0070C0"/>
                          </a:solidFill>
                          <a:effectLst/>
                          <a:latin typeface="Gilroy"/>
                        </a:rPr>
                        <a:t>New </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solidFill>
                            <a:srgbClr val="0070C0"/>
                          </a:solidFill>
                          <a:effectLst/>
                          <a:latin typeface="Gilroy"/>
                        </a:rPr>
                        <a:t>Upgrade</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solidFill>
                            <a:srgbClr val="0070C0"/>
                          </a:solidFill>
                          <a:effectLst/>
                          <a:latin typeface="Gilroy"/>
                        </a:rPr>
                        <a:t>Total</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353585"/>
                  </a:ext>
                </a:extLst>
              </a:tr>
              <a:tr h="228600">
                <a:tc>
                  <a:txBody>
                    <a:bodyPr/>
                    <a:lstStyle/>
                    <a:p>
                      <a:pPr algn="ctr" fontAlgn="b"/>
                      <a:r>
                        <a:rPr lang="en-US" sz="1600" u="none" strike="noStrike" dirty="0">
                          <a:effectLst/>
                          <a:latin typeface="Gilroy"/>
                        </a:rPr>
                        <a:t>Barry Whelan</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Washington DC</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26</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26</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80942"/>
                  </a:ext>
                </a:extLst>
              </a:tr>
              <a:tr h="228600">
                <a:tc>
                  <a:txBody>
                    <a:bodyPr/>
                    <a:lstStyle/>
                    <a:p>
                      <a:pPr algn="ctr" fontAlgn="b"/>
                      <a:r>
                        <a:rPr lang="en-US" sz="1600" u="none" strike="noStrike" dirty="0">
                          <a:effectLst/>
                          <a:latin typeface="Gilroy"/>
                        </a:rPr>
                        <a:t>Greg McKeever</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Boston Financial</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17</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5</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22</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550051"/>
                  </a:ext>
                </a:extLst>
              </a:tr>
              <a:tr h="228600">
                <a:tc>
                  <a:txBody>
                    <a:bodyPr/>
                    <a:lstStyle/>
                    <a:p>
                      <a:pPr algn="ctr" fontAlgn="b"/>
                      <a:r>
                        <a:rPr lang="en-US" sz="1600" u="none" strike="noStrike" dirty="0">
                          <a:effectLst/>
                          <a:latin typeface="Gilroy"/>
                        </a:rPr>
                        <a:t>Wade Johnson</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SF South</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20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21</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5357953"/>
                  </a:ext>
                </a:extLst>
              </a:tr>
              <a:tr h="228600">
                <a:tc>
                  <a:txBody>
                    <a:bodyPr/>
                    <a:lstStyle/>
                    <a:p>
                      <a:pPr algn="ctr" fontAlgn="b"/>
                      <a:r>
                        <a:rPr lang="en-US" sz="1600" u="none" strike="noStrike" dirty="0">
                          <a:effectLst/>
                          <a:latin typeface="Gilroy"/>
                        </a:rPr>
                        <a:t>Nicholas Ferry</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Columbus</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19</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19</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562110"/>
                  </a:ext>
                </a:extLst>
              </a:tr>
              <a:tr h="228600">
                <a:tc>
                  <a:txBody>
                    <a:bodyPr/>
                    <a:lstStyle/>
                    <a:p>
                      <a:pPr algn="ctr" fontAlgn="b"/>
                      <a:r>
                        <a:rPr lang="en-US" sz="1600" u="none" strike="noStrike" dirty="0">
                          <a:effectLst/>
                          <a:latin typeface="Gilroy"/>
                        </a:rPr>
                        <a:t>Brad Ekstrom</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Denver</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19</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19</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4433921"/>
                  </a:ext>
                </a:extLst>
              </a:tr>
              <a:tr h="228600">
                <a:tc>
                  <a:txBody>
                    <a:bodyPr/>
                    <a:lstStyle/>
                    <a:p>
                      <a:pPr algn="ctr" fontAlgn="b"/>
                      <a:r>
                        <a:rPr lang="en-US" sz="1600" u="none" strike="noStrike" dirty="0">
                          <a:effectLst/>
                          <a:latin typeface="Gilroy"/>
                        </a:rPr>
                        <a:t>Rick Beres</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Atlanta West</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18</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18</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907917"/>
                  </a:ext>
                </a:extLst>
              </a:tr>
              <a:tr h="228600">
                <a:tc>
                  <a:txBody>
                    <a:bodyPr/>
                    <a:lstStyle/>
                    <a:p>
                      <a:pPr algn="ctr" fontAlgn="b"/>
                      <a:r>
                        <a:rPr lang="en-US" sz="1600" u="none" strike="noStrike" dirty="0">
                          <a:effectLst/>
                          <a:latin typeface="Gilroy"/>
                        </a:rPr>
                        <a:t>Bruce Bratton</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Northern VA</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15</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15</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306066"/>
                  </a:ext>
                </a:extLst>
              </a:tr>
              <a:tr h="228600">
                <a:tc>
                  <a:txBody>
                    <a:bodyPr/>
                    <a:lstStyle/>
                    <a:p>
                      <a:pPr algn="ctr" fontAlgn="b"/>
                      <a:r>
                        <a:rPr lang="en-US" sz="1600" u="none" strike="noStrike" dirty="0">
                          <a:effectLst/>
                          <a:latin typeface="Gilroy"/>
                        </a:rPr>
                        <a:t>Debbie Merrick</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Cincinnati</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15</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15</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218533"/>
                  </a:ext>
                </a:extLst>
              </a:tr>
              <a:tr h="228600">
                <a:tc>
                  <a:txBody>
                    <a:bodyPr/>
                    <a:lstStyle/>
                    <a:p>
                      <a:pPr algn="ctr" fontAlgn="b"/>
                      <a:r>
                        <a:rPr lang="en-US" sz="1600" u="none" strike="noStrike" dirty="0">
                          <a:effectLst/>
                          <a:latin typeface="Gilroy"/>
                        </a:rPr>
                        <a:t>Marc Ouellet</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Cambridge North</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11</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3</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14</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886263"/>
                  </a:ext>
                </a:extLst>
              </a:tr>
              <a:tr h="228600">
                <a:tc>
                  <a:txBody>
                    <a:bodyPr/>
                    <a:lstStyle/>
                    <a:p>
                      <a:pPr algn="ctr" fontAlgn="b"/>
                      <a:r>
                        <a:rPr lang="en-US" sz="1600" u="none" strike="noStrike" dirty="0">
                          <a:effectLst/>
                          <a:latin typeface="Gilroy"/>
                        </a:rPr>
                        <a:t>Rob Vasek/Richard Alvino</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Lower Manhattan</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13</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14</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91104"/>
                  </a:ext>
                </a:extLst>
              </a:tr>
              <a:tr h="228600">
                <a:tc>
                  <a:txBody>
                    <a:bodyPr/>
                    <a:lstStyle/>
                    <a:p>
                      <a:pPr algn="ctr" fontAlgn="b"/>
                      <a:endParaRPr lang="en-US" sz="1600" b="0" i="0" u="none" strike="noStrike" dirty="0">
                        <a:solidFill>
                          <a:srgbClr val="000000"/>
                        </a:solidFill>
                        <a:effectLst/>
                        <a:latin typeface="Gilroy"/>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Gilroy"/>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Gilroy"/>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Gilroy"/>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Gilroy"/>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529793"/>
                  </a:ext>
                </a:extLst>
              </a:tr>
              <a:tr h="228600">
                <a:tc>
                  <a:txBody>
                    <a:bodyPr/>
                    <a:lstStyle/>
                    <a:p>
                      <a:pPr algn="ctr" fontAlgn="b"/>
                      <a:r>
                        <a:rPr lang="en-US" sz="1600" u="none" strike="noStrike" dirty="0">
                          <a:solidFill>
                            <a:srgbClr val="0070C0"/>
                          </a:solidFill>
                          <a:effectLst/>
                          <a:latin typeface="Gilroy"/>
                        </a:rPr>
                        <a:t>National Rep</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70C0"/>
                          </a:solidFill>
                          <a:effectLst/>
                          <a:latin typeface="Gilroy"/>
                        </a:rPr>
                        <a:t>NA Region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solidFill>
                            <a:srgbClr val="0070C0"/>
                          </a:solidFill>
                          <a:effectLst/>
                          <a:latin typeface="Gilroy"/>
                        </a:rPr>
                        <a:t>New </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solidFill>
                            <a:srgbClr val="0070C0"/>
                          </a:solidFill>
                          <a:effectLst/>
                          <a:latin typeface="Gilroy"/>
                        </a:rPr>
                        <a:t>Upgrade</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solidFill>
                            <a:srgbClr val="0070C0"/>
                          </a:solidFill>
                          <a:effectLst/>
                          <a:latin typeface="Gilroy"/>
                        </a:rPr>
                        <a:t>Total</a:t>
                      </a:r>
                      <a:endParaRPr lang="en-US" sz="1600" b="0" i="0" u="none" strike="noStrike" dirty="0">
                        <a:solidFill>
                          <a:srgbClr val="0070C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825926"/>
                  </a:ext>
                </a:extLst>
              </a:tr>
              <a:tr h="228600">
                <a:tc>
                  <a:txBody>
                    <a:bodyPr/>
                    <a:lstStyle/>
                    <a:p>
                      <a:pPr algn="ctr" fontAlgn="b"/>
                      <a:r>
                        <a:rPr lang="en-US" sz="1600" b="0" i="0" u="none" strike="noStrike" dirty="0">
                          <a:solidFill>
                            <a:srgbClr val="000000"/>
                          </a:solidFill>
                          <a:effectLst/>
                          <a:latin typeface="Gilroy"/>
                        </a:rPr>
                        <a:t>Michael Thomas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a:rPr>
                        <a:t>NA-West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098545"/>
                  </a:ext>
                </a:extLst>
              </a:tr>
              <a:tr h="228600">
                <a:tc>
                  <a:txBody>
                    <a:bodyPr/>
                    <a:lstStyle/>
                    <a:p>
                      <a:pPr algn="ctr" fontAlgn="b"/>
                      <a:r>
                        <a:rPr lang="en-US" sz="1600" u="none" strike="noStrike" dirty="0">
                          <a:effectLst/>
                          <a:latin typeface="Gilroy"/>
                        </a:rPr>
                        <a:t>Chris O'Connor</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Gilroy"/>
                        </a:rPr>
                        <a:t>NA-East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6</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0</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Gilroy"/>
                        </a:rPr>
                        <a:t>6</a:t>
                      </a:r>
                      <a:endParaRPr lang="en-US" sz="1600" b="0" i="0" u="none" strike="noStrike" dirty="0">
                        <a:solidFill>
                          <a:srgbClr val="000000"/>
                        </a:solidFill>
                        <a:effectLst/>
                        <a:latin typeface="Gilroy"/>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1995788"/>
                  </a:ext>
                </a:extLst>
              </a:tr>
            </a:tbl>
          </a:graphicData>
        </a:graphic>
      </p:graphicFrame>
      <p:sp>
        <p:nvSpPr>
          <p:cNvPr id="8" name="Rectangle 7">
            <a:extLst>
              <a:ext uri="{FF2B5EF4-FFF2-40B4-BE49-F238E27FC236}">
                <a16:creationId xmlns:a16="http://schemas.microsoft.com/office/drawing/2014/main" id="{8D874411-90F1-4474-A133-5D94AD7CA66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649BA0-5FE8-476F-A65C-113B90B68C45}"/>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5B4081A-1033-4CFB-84CD-D0591C809D50}"/>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14725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Term / Units Booked By Term</a:t>
            </a:r>
          </a:p>
        </p:txBody>
      </p:sp>
      <p:sp>
        <p:nvSpPr>
          <p:cNvPr id="12" name="TextBox 11">
            <a:extLst>
              <a:ext uri="{FF2B5EF4-FFF2-40B4-BE49-F238E27FC236}">
                <a16:creationId xmlns:a16="http://schemas.microsoft.com/office/drawing/2014/main" id="{86594DF5-4031-42E7-B12F-91FF73D3D984}"/>
              </a:ext>
            </a:extLst>
          </p:cNvPr>
          <p:cNvSpPr txBox="1"/>
          <p:nvPr/>
        </p:nvSpPr>
        <p:spPr>
          <a:xfrm>
            <a:off x="274319" y="2100040"/>
            <a:ext cx="4771505"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latin typeface="Gilroy" panose="00000500000000000000"/>
              </a:rPr>
              <a:t>Great job on writing more term contracts in 2021 versus 2020 </a:t>
            </a:r>
            <a:endParaRPr lang="en-US" sz="1400" dirty="0">
              <a:latin typeface="Gilroy" panose="00000500000000000000"/>
            </a:endParaRPr>
          </a:p>
          <a:p>
            <a:pPr marL="742950" lvl="1" indent="-285750">
              <a:spcBef>
                <a:spcPts val="600"/>
              </a:spcBef>
              <a:buFont typeface="Arial" panose="020B0604020202020204" pitchFamily="34" charset="0"/>
              <a:buChar char="•"/>
            </a:pPr>
            <a:r>
              <a:rPr lang="en-US" sz="1600" dirty="0">
                <a:latin typeface="Gilroy" panose="00000500000000000000"/>
              </a:rPr>
              <a:t>99% of contracts on term</a:t>
            </a:r>
          </a:p>
          <a:p>
            <a:pPr marL="742950" lvl="1" indent="-285750">
              <a:spcBef>
                <a:spcPts val="600"/>
              </a:spcBef>
              <a:buFont typeface="Arial" panose="020B0604020202020204" pitchFamily="34" charset="0"/>
              <a:buChar char="•"/>
            </a:pPr>
            <a:r>
              <a:rPr lang="en-US" sz="1600" dirty="0">
                <a:latin typeface="Gilroy" panose="00000500000000000000"/>
              </a:rPr>
              <a:t>Up 3% YOY and over budget</a:t>
            </a:r>
          </a:p>
          <a:p>
            <a:pPr marL="285750" indent="-285750">
              <a:spcBef>
                <a:spcPts val="600"/>
              </a:spcBef>
              <a:buFont typeface="Arial" panose="020B0604020202020204" pitchFamily="34" charset="0"/>
              <a:buChar char="•"/>
            </a:pPr>
            <a:r>
              <a:rPr lang="en-US" sz="1600" dirty="0">
                <a:latin typeface="Gilroy" panose="00000500000000000000"/>
              </a:rPr>
              <a:t>Need to continue to get customers on electronic payments</a:t>
            </a:r>
          </a:p>
          <a:p>
            <a:pPr marL="742950" lvl="1" indent="-285750">
              <a:spcBef>
                <a:spcPts val="600"/>
              </a:spcBef>
              <a:buFont typeface="Arial" panose="020B0604020202020204" pitchFamily="34" charset="0"/>
              <a:buChar char="•"/>
            </a:pPr>
            <a:r>
              <a:rPr lang="en-US" sz="1600" dirty="0">
                <a:latin typeface="Gilroy" panose="00000500000000000000"/>
              </a:rPr>
              <a:t>Down 9% YOY</a:t>
            </a:r>
          </a:p>
          <a:p>
            <a:pPr marL="285750" indent="-285750">
              <a:spcBef>
                <a:spcPts val="600"/>
              </a:spcBef>
              <a:buFont typeface="Arial" panose="020B0604020202020204" pitchFamily="34" charset="0"/>
              <a:buChar char="•"/>
            </a:pPr>
            <a:r>
              <a:rPr lang="en-US" sz="1600" dirty="0">
                <a:latin typeface="Gilroy" panose="00000500000000000000"/>
              </a:rPr>
              <a:t>With more term contracts, our average term went up YOY to 29 months but still down from budget (30)</a:t>
            </a:r>
          </a:p>
          <a:p>
            <a:pPr marL="285750" indent="-285750">
              <a:spcBef>
                <a:spcPts val="600"/>
              </a:spcBef>
              <a:buFont typeface="Arial" panose="020B0604020202020204" pitchFamily="34" charset="0"/>
              <a:buChar char="•"/>
            </a:pPr>
            <a:r>
              <a:rPr lang="en-US" sz="1600" dirty="0">
                <a:latin typeface="Gilroy" panose="00000500000000000000"/>
              </a:rPr>
              <a:t>36-month term saw large increase YOY (26%)</a:t>
            </a:r>
          </a:p>
          <a:p>
            <a:pPr marL="742950" lvl="1" indent="-285750">
              <a:spcBef>
                <a:spcPts val="600"/>
              </a:spcBef>
              <a:buFont typeface="Arial" panose="020B0604020202020204" pitchFamily="34" charset="0"/>
              <a:buChar char="•"/>
            </a:pPr>
            <a:r>
              <a:rPr lang="en-US" sz="1600" dirty="0">
                <a:latin typeface="Gilroy" panose="00000500000000000000"/>
              </a:rPr>
              <a:t>43% of overall contracts</a:t>
            </a:r>
          </a:p>
          <a:p>
            <a:pPr marL="742950" lvl="1" indent="-285750">
              <a:spcBef>
                <a:spcPts val="600"/>
              </a:spcBef>
              <a:buFont typeface="Arial" panose="020B0604020202020204" pitchFamily="34" charset="0"/>
              <a:buChar char="•"/>
            </a:pPr>
            <a:r>
              <a:rPr lang="en-US" sz="1600" dirty="0">
                <a:latin typeface="Gilroy" panose="00000500000000000000"/>
              </a:rPr>
              <a:t>12, 24 and 48 all down as a result</a:t>
            </a:r>
          </a:p>
        </p:txBody>
      </p:sp>
      <p:sp>
        <p:nvSpPr>
          <p:cNvPr id="13" name="Rectangle 12">
            <a:extLst>
              <a:ext uri="{FF2B5EF4-FFF2-40B4-BE49-F238E27FC236}">
                <a16:creationId xmlns:a16="http://schemas.microsoft.com/office/drawing/2014/main" id="{E6A38290-D89B-4A38-9881-9761C50EF51C}"/>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92CAB67-4BF7-45D0-9706-0FEDD1BECE03}"/>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DC78FDE-76D6-4792-A6D0-596869F2A19C}"/>
              </a:ext>
            </a:extLst>
          </p:cNvPr>
          <p:cNvPicPr>
            <a:picLocks noChangeAspect="1"/>
          </p:cNvPicPr>
          <p:nvPr/>
        </p:nvPicPr>
        <p:blipFill>
          <a:blip r:embed="rId2"/>
          <a:srcRect/>
          <a:stretch/>
        </p:blipFill>
        <p:spPr>
          <a:xfrm>
            <a:off x="10117988" y="656492"/>
            <a:ext cx="1616017" cy="1286012"/>
          </a:xfrm>
          <a:prstGeom prst="rect">
            <a:avLst/>
          </a:prstGeom>
        </p:spPr>
      </p:pic>
      <p:graphicFrame>
        <p:nvGraphicFramePr>
          <p:cNvPr id="7" name="Table 6">
            <a:extLst>
              <a:ext uri="{FF2B5EF4-FFF2-40B4-BE49-F238E27FC236}">
                <a16:creationId xmlns:a16="http://schemas.microsoft.com/office/drawing/2014/main" id="{E5A9CCBA-A984-4482-8209-40FC0D5DF722}"/>
              </a:ext>
            </a:extLst>
          </p:cNvPr>
          <p:cNvGraphicFramePr>
            <a:graphicFrameLocks noGrp="1"/>
          </p:cNvGraphicFramePr>
          <p:nvPr>
            <p:extLst>
              <p:ext uri="{D42A27DB-BD31-4B8C-83A1-F6EECF244321}">
                <p14:modId xmlns:p14="http://schemas.microsoft.com/office/powerpoint/2010/main" val="1362925161"/>
              </p:ext>
            </p:extLst>
          </p:nvPr>
        </p:nvGraphicFramePr>
        <p:xfrm>
          <a:off x="5756030" y="2184329"/>
          <a:ext cx="6071802" cy="4343611"/>
        </p:xfrm>
        <a:graphic>
          <a:graphicData uri="http://schemas.openxmlformats.org/drawingml/2006/table">
            <a:tbl>
              <a:tblPr>
                <a:tableStyleId>{5C22544A-7EE6-4342-B048-85BDC9FD1C3A}</a:tableStyleId>
              </a:tblPr>
              <a:tblGrid>
                <a:gridCol w="2789747">
                  <a:extLst>
                    <a:ext uri="{9D8B030D-6E8A-4147-A177-3AD203B41FA5}">
                      <a16:colId xmlns:a16="http://schemas.microsoft.com/office/drawing/2014/main" val="3584682007"/>
                    </a:ext>
                  </a:extLst>
                </a:gridCol>
                <a:gridCol w="656411">
                  <a:extLst>
                    <a:ext uri="{9D8B030D-6E8A-4147-A177-3AD203B41FA5}">
                      <a16:colId xmlns:a16="http://schemas.microsoft.com/office/drawing/2014/main" val="3066684385"/>
                    </a:ext>
                  </a:extLst>
                </a:gridCol>
                <a:gridCol w="656411">
                  <a:extLst>
                    <a:ext uri="{9D8B030D-6E8A-4147-A177-3AD203B41FA5}">
                      <a16:colId xmlns:a16="http://schemas.microsoft.com/office/drawing/2014/main" val="3465355400"/>
                    </a:ext>
                  </a:extLst>
                </a:gridCol>
                <a:gridCol w="656411">
                  <a:extLst>
                    <a:ext uri="{9D8B030D-6E8A-4147-A177-3AD203B41FA5}">
                      <a16:colId xmlns:a16="http://schemas.microsoft.com/office/drawing/2014/main" val="622467885"/>
                    </a:ext>
                  </a:extLst>
                </a:gridCol>
                <a:gridCol w="656411">
                  <a:extLst>
                    <a:ext uri="{9D8B030D-6E8A-4147-A177-3AD203B41FA5}">
                      <a16:colId xmlns:a16="http://schemas.microsoft.com/office/drawing/2014/main" val="3785745906"/>
                    </a:ext>
                  </a:extLst>
                </a:gridCol>
                <a:gridCol w="656411">
                  <a:extLst>
                    <a:ext uri="{9D8B030D-6E8A-4147-A177-3AD203B41FA5}">
                      <a16:colId xmlns:a16="http://schemas.microsoft.com/office/drawing/2014/main" val="166546682"/>
                    </a:ext>
                  </a:extLst>
                </a:gridCol>
              </a:tblGrid>
              <a:tr h="206838">
                <a:tc>
                  <a:txBody>
                    <a:bodyPr/>
                    <a:lstStyle/>
                    <a:p>
                      <a:pPr algn="l" fontAlgn="b"/>
                      <a:endParaRPr lang="en-US" sz="1200" b="0" i="0" u="none" strike="noStrike" dirty="0">
                        <a:solidFill>
                          <a:srgbClr val="000000"/>
                        </a:solidFill>
                        <a:effectLst/>
                        <a:latin typeface="Gilroy"/>
                      </a:endParaRPr>
                    </a:p>
                  </a:txBody>
                  <a:tcPr marL="0" marR="0" marT="0" marB="0" anchor="ctr">
                    <a:lnR w="12700" cap="flat" cmpd="sng" algn="ctr">
                      <a:solidFill>
                        <a:schemeClr val="tx1"/>
                      </a:solidFill>
                      <a:prstDash val="solid"/>
                      <a:round/>
                      <a:headEnd type="none" w="med" len="med"/>
                      <a:tailEnd type="none" w="med" len="med"/>
                    </a:lnR>
                    <a:noFill/>
                  </a:tcPr>
                </a:tc>
                <a:tc gridSpan="5">
                  <a:txBody>
                    <a:bodyPr/>
                    <a:lstStyle/>
                    <a:p>
                      <a:pPr algn="ctr" fontAlgn="ctr"/>
                      <a:r>
                        <a:rPr lang="en-US" sz="1200" u="none" strike="noStrike" dirty="0">
                          <a:solidFill>
                            <a:srgbClr val="0070C0"/>
                          </a:solidFill>
                          <a:effectLst/>
                          <a:latin typeface="Gilroy"/>
                        </a:rPr>
                        <a:t>YTD </a:t>
                      </a:r>
                      <a:endParaRPr lang="en-US" sz="1200" b="1" i="0" u="none" strike="noStrike" dirty="0">
                        <a:solidFill>
                          <a:srgbClr val="0070C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0" marR="0" marT="0" marB="0" anchor="ctr"/>
                </a:tc>
                <a:tc hMerge="1">
                  <a:txBody>
                    <a:bodyPr/>
                    <a:lstStyle/>
                    <a:p>
                      <a:pPr algn="ctr" fontAlgn="ctr"/>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0" marR="0" marT="0" marB="0" anchor="ctr"/>
                </a:tc>
                <a:tc hMerge="1">
                  <a:txBody>
                    <a:bodyPr/>
                    <a:lstStyle/>
                    <a:p>
                      <a:pPr algn="ctr" fontAlgn="ctr"/>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0" marR="0" marT="0" marB="0" anchor="ctr"/>
                </a:tc>
                <a:tc hMerge="1">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30189813"/>
                  </a:ext>
                </a:extLst>
              </a:tr>
              <a:tr h="413677">
                <a:tc>
                  <a:txBody>
                    <a:bodyPr/>
                    <a:lstStyle/>
                    <a:p>
                      <a:pPr algn="l" fontAlgn="b"/>
                      <a:r>
                        <a:rPr lang="en-US" sz="1200" u="none" strike="noStrike" dirty="0">
                          <a:effectLst/>
                          <a:latin typeface="Gilroy"/>
                        </a:rPr>
                        <a:t> </a:t>
                      </a:r>
                      <a:endParaRPr lang="en-US" sz="1200" b="0" i="0" u="none" strike="noStrike" dirty="0">
                        <a:solidFill>
                          <a:srgbClr val="000000"/>
                        </a:solidFill>
                        <a:effectLst/>
                        <a:latin typeface="Gilroy"/>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200" b="1" u="none" strike="noStrike" dirty="0">
                          <a:effectLst/>
                          <a:latin typeface="Gilroy"/>
                        </a:rPr>
                        <a:t>Actual</a:t>
                      </a:r>
                      <a:endParaRPr lang="en-US" sz="1200" b="1"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effectLst/>
                          <a:latin typeface="Gilroy"/>
                        </a:rPr>
                        <a:t>Budget</a:t>
                      </a:r>
                      <a:endParaRPr lang="en-US" sz="1200" b="1"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effectLst/>
                          <a:latin typeface="Gilroy"/>
                        </a:rPr>
                        <a:t>Prior Year</a:t>
                      </a:r>
                      <a:endParaRPr lang="en-US" sz="1200" b="1"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effectLst/>
                          <a:latin typeface="Gilroy"/>
                        </a:rPr>
                        <a:t>% of Budget</a:t>
                      </a:r>
                      <a:endParaRPr lang="en-US" sz="1200" b="1"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u="none" strike="noStrike" dirty="0">
                          <a:effectLst/>
                          <a:latin typeface="Gilroy"/>
                        </a:rPr>
                        <a:t>YOY</a:t>
                      </a:r>
                      <a:endParaRPr lang="en-US" sz="1200" b="1"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360558"/>
                  </a:ext>
                </a:extLst>
              </a:tr>
              <a:tr h="310258">
                <a:tc>
                  <a:txBody>
                    <a:bodyPr/>
                    <a:lstStyle/>
                    <a:p>
                      <a:pPr algn="l" fontAlgn="b"/>
                      <a:r>
                        <a:rPr lang="en-US" sz="1200" u="none" strike="noStrike" dirty="0">
                          <a:solidFill>
                            <a:srgbClr val="0070C0"/>
                          </a:solidFill>
                          <a:effectLst/>
                          <a:latin typeface="Gilroy"/>
                        </a:rPr>
                        <a:t>  Terms on New Rentals</a:t>
                      </a:r>
                      <a:endParaRPr lang="en-US" sz="1200" b="1" i="0" u="none" strike="noStrike" dirty="0">
                        <a:solidFill>
                          <a:srgbClr val="0070C0"/>
                        </a:solidFill>
                        <a:effectLst/>
                        <a:latin typeface="Gilroy"/>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113763"/>
                  </a:ext>
                </a:extLst>
              </a:tr>
              <a:tr h="310258">
                <a:tc>
                  <a:txBody>
                    <a:bodyPr/>
                    <a:lstStyle/>
                    <a:p>
                      <a:pPr algn="l" fontAlgn="b"/>
                      <a:r>
                        <a:rPr lang="en-US" sz="1200" u="none" strike="noStrike" dirty="0">
                          <a:effectLst/>
                          <a:latin typeface="Gilroy"/>
                        </a:rPr>
                        <a:t>  % term contracts</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99%</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a:rPr>
                        <a:t>95%</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96%</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104%</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3%</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313034"/>
                  </a:ext>
                </a:extLst>
              </a:tr>
              <a:tr h="310258">
                <a:tc>
                  <a:txBody>
                    <a:bodyPr/>
                    <a:lstStyle/>
                    <a:p>
                      <a:pPr algn="l" fontAlgn="b"/>
                      <a:r>
                        <a:rPr lang="en-US" sz="1200" u="none" strike="noStrike" dirty="0">
                          <a:effectLst/>
                          <a:latin typeface="Gilroy"/>
                        </a:rPr>
                        <a:t>  % contracts on electronic invoices</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94%</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91%</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3%</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262400"/>
                  </a:ext>
                </a:extLst>
              </a:tr>
              <a:tr h="310258">
                <a:tc>
                  <a:txBody>
                    <a:bodyPr/>
                    <a:lstStyle/>
                    <a:p>
                      <a:pPr algn="l" fontAlgn="b"/>
                      <a:r>
                        <a:rPr lang="en-US" sz="1200" u="none" strike="noStrike" dirty="0">
                          <a:effectLst/>
                          <a:latin typeface="Gilroy"/>
                        </a:rPr>
                        <a:t>  % contracts on electronic payment</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30%</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33%</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a:rPr>
                        <a:t>-9%</a:t>
                      </a:r>
                      <a:endParaRPr lang="en-US" sz="1200" b="0" i="0" u="none" strike="noStrike" dirty="0">
                        <a:solidFill>
                          <a:srgbClr val="C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135308"/>
                  </a:ext>
                </a:extLst>
              </a:tr>
              <a:tr h="310258">
                <a:tc>
                  <a:txBody>
                    <a:bodyPr/>
                    <a:lstStyle/>
                    <a:p>
                      <a:pPr algn="l" fontAlgn="b"/>
                      <a:r>
                        <a:rPr lang="en-US" sz="1200" u="none" strike="noStrike" dirty="0">
                          <a:effectLst/>
                          <a:latin typeface="Gilroy"/>
                        </a:rPr>
                        <a:t>  Average term (months)</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29 </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a:rPr>
                        <a:t>30 </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28 </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97%</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5%</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279926"/>
                  </a:ext>
                </a:extLst>
              </a:tr>
              <a:tr h="310258">
                <a:tc>
                  <a:txBody>
                    <a:bodyPr/>
                    <a:lstStyle/>
                    <a:p>
                      <a:pPr algn="l" fontAlgn="b"/>
                      <a:endParaRPr lang="en-US" sz="1200" b="0" i="1"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200" b="0" i="0" u="none" strike="noStrike" dirty="0">
                        <a:solidFill>
                          <a:srgbClr val="000000"/>
                        </a:solidFill>
                        <a:effectLst/>
                        <a:latin typeface="Gilroy"/>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55239636"/>
                  </a:ext>
                </a:extLst>
              </a:tr>
              <a:tr h="310258">
                <a:tc>
                  <a:txBody>
                    <a:bodyPr/>
                    <a:lstStyle/>
                    <a:p>
                      <a:pPr algn="l" fontAlgn="b"/>
                      <a:r>
                        <a:rPr lang="en-US" sz="1200" u="none" strike="noStrike" dirty="0">
                          <a:solidFill>
                            <a:srgbClr val="0070C0"/>
                          </a:solidFill>
                          <a:effectLst/>
                          <a:latin typeface="Gilroy"/>
                        </a:rPr>
                        <a:t>  Units booked by Term (%)</a:t>
                      </a:r>
                      <a:endParaRPr lang="en-US" sz="1200" b="1" i="0" u="none" strike="noStrike" dirty="0">
                        <a:solidFill>
                          <a:srgbClr val="0070C0"/>
                        </a:solidFill>
                        <a:effectLst/>
                        <a:latin typeface="Gilroy"/>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a:endParaRP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291350"/>
                  </a:ext>
                </a:extLst>
              </a:tr>
              <a:tr h="310258">
                <a:tc>
                  <a:txBody>
                    <a:bodyPr/>
                    <a:lstStyle/>
                    <a:p>
                      <a:pPr algn="l" fontAlgn="b"/>
                      <a:r>
                        <a:rPr lang="en-US" sz="1200" u="none" strike="noStrike" dirty="0">
                          <a:effectLst/>
                          <a:latin typeface="Gilroy"/>
                        </a:rPr>
                        <a:t>  Month to month</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1%</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4%</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-68%</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306818"/>
                  </a:ext>
                </a:extLst>
              </a:tr>
              <a:tr h="310258">
                <a:tc>
                  <a:txBody>
                    <a:bodyPr/>
                    <a:lstStyle/>
                    <a:p>
                      <a:pPr algn="l" fontAlgn="b"/>
                      <a:r>
                        <a:rPr lang="en-US" sz="1200" u="none" strike="noStrike" dirty="0">
                          <a:effectLst/>
                          <a:latin typeface="Gilroy"/>
                        </a:rPr>
                        <a:t>  12 month</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10%</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11%</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-9%</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220399"/>
                  </a:ext>
                </a:extLst>
              </a:tr>
              <a:tr h="310258">
                <a:tc>
                  <a:txBody>
                    <a:bodyPr/>
                    <a:lstStyle/>
                    <a:p>
                      <a:pPr algn="l" fontAlgn="b"/>
                      <a:r>
                        <a:rPr lang="en-US" sz="1200" u="none" strike="noStrike" dirty="0">
                          <a:effectLst/>
                          <a:latin typeface="Gilroy"/>
                        </a:rPr>
                        <a:t>  24 month</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40%</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44%</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-11%</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493578"/>
                  </a:ext>
                </a:extLst>
              </a:tr>
              <a:tr h="310258">
                <a:tc>
                  <a:txBody>
                    <a:bodyPr/>
                    <a:lstStyle/>
                    <a:p>
                      <a:pPr algn="l" fontAlgn="b"/>
                      <a:r>
                        <a:rPr lang="en-US" sz="1200" u="none" strike="noStrike" dirty="0">
                          <a:effectLst/>
                          <a:latin typeface="Gilroy"/>
                        </a:rPr>
                        <a:t>  36 month</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43%</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34%</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26%</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423088"/>
                  </a:ext>
                </a:extLst>
              </a:tr>
              <a:tr h="310258">
                <a:tc>
                  <a:txBody>
                    <a:bodyPr/>
                    <a:lstStyle/>
                    <a:p>
                      <a:pPr algn="l" fontAlgn="b"/>
                      <a:r>
                        <a:rPr lang="en-US" sz="1200" u="none" strike="noStrike" dirty="0">
                          <a:effectLst/>
                          <a:latin typeface="Gilroy"/>
                        </a:rPr>
                        <a:t>  48 month</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6%</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7%</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NA</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a:rPr>
                        <a:t>-9%</a:t>
                      </a:r>
                      <a:endParaRPr lang="en-US" sz="1200" b="0" i="0" u="none" strike="noStrike" dirty="0">
                        <a:solidFill>
                          <a:srgbClr val="000000"/>
                        </a:solidFill>
                        <a:effectLst/>
                        <a:latin typeface="Gilro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176740"/>
                  </a:ext>
                </a:extLst>
              </a:tr>
            </a:tbl>
          </a:graphicData>
        </a:graphic>
      </p:graphicFrame>
    </p:spTree>
    <p:extLst>
      <p:ext uri="{BB962C8B-B14F-4D97-AF65-F5344CB8AC3E}">
        <p14:creationId xmlns:p14="http://schemas.microsoft.com/office/powerpoint/2010/main" val="60636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sz="3200" dirty="0"/>
              <a:t>2021 Review:  Highlights – Equipment Revenue</a:t>
            </a:r>
          </a:p>
        </p:txBody>
      </p:sp>
      <p:sp>
        <p:nvSpPr>
          <p:cNvPr id="8" name="Text Placeholder 2">
            <a:extLst>
              <a:ext uri="{FF2B5EF4-FFF2-40B4-BE49-F238E27FC236}">
                <a16:creationId xmlns:a16="http://schemas.microsoft.com/office/drawing/2014/main" id="{106788FD-F364-8048-8D6C-D417F1C1434A}"/>
              </a:ext>
            </a:extLst>
          </p:cNvPr>
          <p:cNvSpPr txBox="1">
            <a:spLocks/>
          </p:cNvSpPr>
          <p:nvPr/>
        </p:nvSpPr>
        <p:spPr>
          <a:xfrm>
            <a:off x="278458" y="1817053"/>
            <a:ext cx="5034256" cy="494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pPr>
            <a:r>
              <a:rPr lang="en-US" sz="2000" b="1" dirty="0"/>
              <a:t>Total Equipment purchase bookings +2% to BUD and +23% to PY (gross)</a:t>
            </a:r>
          </a:p>
          <a:p>
            <a:pPr lvl="1">
              <a:lnSpc>
                <a:spcPts val="2600"/>
              </a:lnSpc>
            </a:pPr>
            <a:r>
              <a:rPr lang="en-US" sz="1600" dirty="0"/>
              <a:t>PI cancel 3x plan = net bookings 98% to BUD</a:t>
            </a:r>
            <a:endParaRPr lang="en-US" sz="1800" dirty="0"/>
          </a:p>
          <a:p>
            <a:pPr marL="228600" lvl="1">
              <a:lnSpc>
                <a:spcPts val="2600"/>
              </a:lnSpc>
              <a:spcBef>
                <a:spcPts val="1000"/>
              </a:spcBef>
            </a:pPr>
            <a:r>
              <a:rPr lang="en-US" sz="2000" b="1" dirty="0"/>
              <a:t>Field/Inside +16% to BUD</a:t>
            </a:r>
            <a:endParaRPr lang="en-US" sz="1800" b="1" dirty="0"/>
          </a:p>
          <a:p>
            <a:pPr marL="685800" lvl="2">
              <a:lnSpc>
                <a:spcPct val="100000"/>
              </a:lnSpc>
              <a:spcBef>
                <a:spcPts val="1000"/>
              </a:spcBef>
            </a:pPr>
            <a:r>
              <a:rPr lang="en-US" sz="1400" dirty="0"/>
              <a:t>$100k deal by Amy Harmon for 16 Vivreau units</a:t>
            </a:r>
          </a:p>
          <a:p>
            <a:pPr marL="685800" lvl="2">
              <a:lnSpc>
                <a:spcPct val="100000"/>
              </a:lnSpc>
              <a:spcBef>
                <a:spcPts val="1000"/>
              </a:spcBef>
            </a:pPr>
            <a:r>
              <a:rPr lang="en-US" sz="1400" dirty="0"/>
              <a:t>41 x Q4 by Bette Nelson</a:t>
            </a:r>
          </a:p>
          <a:p>
            <a:pPr marL="228600" lvl="1">
              <a:lnSpc>
                <a:spcPts val="2600"/>
              </a:lnSpc>
              <a:spcBef>
                <a:spcPts val="1000"/>
              </a:spcBef>
            </a:pPr>
            <a:r>
              <a:rPr lang="en-US" sz="2000" b="1" dirty="0"/>
              <a:t>Walmart well short of plan at -36%</a:t>
            </a:r>
          </a:p>
          <a:p>
            <a:pPr marL="685800" lvl="2">
              <a:lnSpc>
                <a:spcPct val="100000"/>
              </a:lnSpc>
              <a:spcBef>
                <a:spcPts val="1000"/>
              </a:spcBef>
            </a:pPr>
            <a:r>
              <a:rPr lang="en-US" sz="1400" dirty="0"/>
              <a:t>Needs more focus and improvement for ’22</a:t>
            </a:r>
          </a:p>
          <a:p>
            <a:pPr marL="228600" lvl="1">
              <a:lnSpc>
                <a:spcPts val="2600"/>
              </a:lnSpc>
              <a:spcBef>
                <a:spcPts val="1000"/>
              </a:spcBef>
            </a:pPr>
            <a:r>
              <a:rPr lang="en-US" sz="2000" b="1" dirty="0"/>
              <a:t>National Accounts +10% to BUD and +33% to PY</a:t>
            </a:r>
          </a:p>
          <a:p>
            <a:pPr marL="685800" lvl="2">
              <a:lnSpc>
                <a:spcPct val="100000"/>
              </a:lnSpc>
              <a:spcBef>
                <a:spcPts val="1000"/>
              </a:spcBef>
            </a:pPr>
            <a:r>
              <a:rPr lang="en-US" sz="1400" dirty="0"/>
              <a:t>Jeff D contributing $432k of total </a:t>
            </a:r>
          </a:p>
          <a:p>
            <a:pPr marL="685800" lvl="2">
              <a:lnSpc>
                <a:spcPct val="100000"/>
              </a:lnSpc>
              <a:spcBef>
                <a:spcPts val="1000"/>
              </a:spcBef>
            </a:pPr>
            <a:r>
              <a:rPr lang="en-US" sz="1400" dirty="0"/>
              <a:t>Mark K $165k</a:t>
            </a:r>
          </a:p>
          <a:p>
            <a:pPr marL="685800" lvl="2">
              <a:lnSpc>
                <a:spcPct val="100000"/>
              </a:lnSpc>
              <a:spcBef>
                <a:spcPts val="1000"/>
              </a:spcBef>
            </a:pPr>
            <a:endParaRPr lang="en-US" sz="1400" dirty="0"/>
          </a:p>
        </p:txBody>
      </p:sp>
      <p:sp>
        <p:nvSpPr>
          <p:cNvPr id="9" name="Rectangle 8">
            <a:extLst>
              <a:ext uri="{FF2B5EF4-FFF2-40B4-BE49-F238E27FC236}">
                <a16:creationId xmlns:a16="http://schemas.microsoft.com/office/drawing/2014/main" id="{3C0FA670-4D1B-5242-97A3-5DF343E5C0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BA4B48-125A-6440-843B-AEDB8EDCA3E1}"/>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6E37C6-B020-D042-902A-C0CC130FDDD0}"/>
              </a:ext>
            </a:extLst>
          </p:cNvPr>
          <p:cNvPicPr>
            <a:picLocks noChangeAspect="1"/>
          </p:cNvPicPr>
          <p:nvPr/>
        </p:nvPicPr>
        <p:blipFill>
          <a:blip r:embed="rId2"/>
          <a:srcRect/>
          <a:stretch/>
        </p:blipFill>
        <p:spPr>
          <a:xfrm>
            <a:off x="10143093" y="644769"/>
            <a:ext cx="1630749" cy="1297735"/>
          </a:xfrm>
          <a:prstGeom prst="rect">
            <a:avLst/>
          </a:prstGeom>
        </p:spPr>
      </p:pic>
      <p:sp>
        <p:nvSpPr>
          <p:cNvPr id="5" name="Triangle 4">
            <a:extLst>
              <a:ext uri="{FF2B5EF4-FFF2-40B4-BE49-F238E27FC236}">
                <a16:creationId xmlns:a16="http://schemas.microsoft.com/office/drawing/2014/main" id="{61D1BD4B-D106-5B4D-BE7E-61F45542F4A9}"/>
              </a:ext>
            </a:extLst>
          </p:cNvPr>
          <p:cNvSpPr/>
          <p:nvPr/>
        </p:nvSpPr>
        <p:spPr>
          <a:xfrm rot="5400000">
            <a:off x="4544630" y="3917688"/>
            <a:ext cx="2141034" cy="356839"/>
          </a:xfrm>
          <a:prstGeom prst="triangle">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90BD824A-A6AE-474C-A7C0-7CD0271505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11E28-60AF-B543-AA61-E2BD0459882F}" type="slidenum">
              <a:rPr lang="en-US" smtClean="0"/>
              <a:pPr/>
              <a:t>19</a:t>
            </a:fld>
            <a:endParaRPr lang="en-US" dirty="0"/>
          </a:p>
        </p:txBody>
      </p:sp>
      <p:graphicFrame>
        <p:nvGraphicFramePr>
          <p:cNvPr id="12" name="Chart 11">
            <a:extLst>
              <a:ext uri="{FF2B5EF4-FFF2-40B4-BE49-F238E27FC236}">
                <a16:creationId xmlns:a16="http://schemas.microsoft.com/office/drawing/2014/main" id="{EB9E85AF-EF5F-4E2A-A482-058D9ACA3DC9}"/>
              </a:ext>
            </a:extLst>
          </p:cNvPr>
          <p:cNvGraphicFramePr>
            <a:graphicFrameLocks/>
          </p:cNvGraphicFramePr>
          <p:nvPr>
            <p:extLst>
              <p:ext uri="{D42A27DB-BD31-4B8C-83A1-F6EECF244321}">
                <p14:modId xmlns:p14="http://schemas.microsoft.com/office/powerpoint/2010/main" val="1840035239"/>
              </p:ext>
            </p:extLst>
          </p:nvPr>
        </p:nvGraphicFramePr>
        <p:xfrm>
          <a:off x="5917580" y="2120117"/>
          <a:ext cx="5980275" cy="3951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07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Conference Call in Real Life">
            <a:hlinkClick r:id="" action="ppaction://media"/>
            <a:extLst>
              <a:ext uri="{FF2B5EF4-FFF2-40B4-BE49-F238E27FC236}">
                <a16:creationId xmlns:a16="http://schemas.microsoft.com/office/drawing/2014/main" id="{47388F53-7072-47C2-93EC-6A8E258F8EEA}"/>
              </a:ext>
            </a:extLst>
          </p:cNvPr>
          <p:cNvPicPr>
            <a:picLocks noRot="1" noChangeAspect="1"/>
          </p:cNvPicPr>
          <p:nvPr>
            <a:videoFile r:link="rId1"/>
          </p:nvPr>
        </p:nvPicPr>
        <p:blipFill>
          <a:blip r:embed="rId3"/>
          <a:stretch>
            <a:fillRect/>
          </a:stretch>
        </p:blipFill>
        <p:spPr>
          <a:xfrm>
            <a:off x="957072" y="618500"/>
            <a:ext cx="9948672" cy="5620999"/>
          </a:xfrm>
          <a:prstGeom prst="rect">
            <a:avLst/>
          </a:prstGeom>
          <a:ln>
            <a:solidFill>
              <a:srgbClr val="0075A8"/>
            </a:solidFill>
          </a:ln>
        </p:spPr>
      </p:pic>
    </p:spTree>
    <p:extLst>
      <p:ext uri="{BB962C8B-B14F-4D97-AF65-F5344CB8AC3E}">
        <p14:creationId xmlns:p14="http://schemas.microsoft.com/office/powerpoint/2010/main" val="26621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2021 Review:  Highlights – Coffee Revenue</a:t>
            </a:r>
          </a:p>
        </p:txBody>
      </p:sp>
      <p:sp>
        <p:nvSpPr>
          <p:cNvPr id="9" name="Rectangle 8">
            <a:extLst>
              <a:ext uri="{FF2B5EF4-FFF2-40B4-BE49-F238E27FC236}">
                <a16:creationId xmlns:a16="http://schemas.microsoft.com/office/drawing/2014/main" id="{3C0FA670-4D1B-5242-97A3-5DF343E5C0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BA4B48-125A-6440-843B-AEDB8EDCA3E1}"/>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6E37C6-B020-D042-902A-C0CC130FDDD0}"/>
              </a:ext>
            </a:extLst>
          </p:cNvPr>
          <p:cNvPicPr>
            <a:picLocks noChangeAspect="1"/>
          </p:cNvPicPr>
          <p:nvPr/>
        </p:nvPicPr>
        <p:blipFill>
          <a:blip r:embed="rId2"/>
          <a:srcRect/>
          <a:stretch/>
        </p:blipFill>
        <p:spPr>
          <a:xfrm>
            <a:off x="10143093" y="644769"/>
            <a:ext cx="1630749" cy="1297735"/>
          </a:xfrm>
          <a:prstGeom prst="rect">
            <a:avLst/>
          </a:prstGeom>
        </p:spPr>
      </p:pic>
      <p:sp>
        <p:nvSpPr>
          <p:cNvPr id="13" name="Slide Number Placeholder 5">
            <a:extLst>
              <a:ext uri="{FF2B5EF4-FFF2-40B4-BE49-F238E27FC236}">
                <a16:creationId xmlns:a16="http://schemas.microsoft.com/office/drawing/2014/main" id="{90BD824A-A6AE-474C-A7C0-7CD0271505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11E28-60AF-B543-AA61-E2BD0459882F}" type="slidenum">
              <a:rPr lang="en-US" smtClean="0"/>
              <a:pPr/>
              <a:t>20</a:t>
            </a:fld>
            <a:endParaRPr lang="en-US" dirty="0"/>
          </a:p>
        </p:txBody>
      </p:sp>
      <p:graphicFrame>
        <p:nvGraphicFramePr>
          <p:cNvPr id="15" name="Chart 14">
            <a:extLst>
              <a:ext uri="{FF2B5EF4-FFF2-40B4-BE49-F238E27FC236}">
                <a16:creationId xmlns:a16="http://schemas.microsoft.com/office/drawing/2014/main" id="{876D3626-ACD4-4FA6-96DC-80A98214356E}"/>
              </a:ext>
            </a:extLst>
          </p:cNvPr>
          <p:cNvGraphicFramePr>
            <a:graphicFrameLocks/>
          </p:cNvGraphicFramePr>
          <p:nvPr/>
        </p:nvGraphicFramePr>
        <p:xfrm>
          <a:off x="371039" y="1446650"/>
          <a:ext cx="4141094" cy="3247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3F75A0F4-471A-47EF-98A0-1D411654206A}"/>
              </a:ext>
            </a:extLst>
          </p:cNvPr>
          <p:cNvGraphicFramePr>
            <a:graphicFrameLocks/>
          </p:cNvGraphicFramePr>
          <p:nvPr/>
        </p:nvGraphicFramePr>
        <p:xfrm>
          <a:off x="4803007" y="1430413"/>
          <a:ext cx="4225513" cy="3263706"/>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E7F4AB90-1DA6-467B-A6F2-53969BDD580E}"/>
              </a:ext>
            </a:extLst>
          </p:cNvPr>
          <p:cNvGrpSpPr/>
          <p:nvPr/>
        </p:nvGrpSpPr>
        <p:grpSpPr>
          <a:xfrm>
            <a:off x="425352" y="4930353"/>
            <a:ext cx="3787754" cy="1791121"/>
            <a:chOff x="425352" y="5005137"/>
            <a:chExt cx="3787754" cy="1607698"/>
          </a:xfrm>
        </p:grpSpPr>
        <p:sp>
          <p:nvSpPr>
            <p:cNvPr id="17" name="Rounded Rectangle 2">
              <a:extLst>
                <a:ext uri="{FF2B5EF4-FFF2-40B4-BE49-F238E27FC236}">
                  <a16:creationId xmlns:a16="http://schemas.microsoft.com/office/drawing/2014/main" id="{68DACD73-82EB-48C7-AE6F-DEA57EDA1EE6}"/>
                </a:ext>
              </a:extLst>
            </p:cNvPr>
            <p:cNvSpPr/>
            <p:nvPr/>
          </p:nvSpPr>
          <p:spPr>
            <a:xfrm>
              <a:off x="425352" y="5005137"/>
              <a:ext cx="3758449" cy="160769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1">
              <a:extLst>
                <a:ext uri="{FF2B5EF4-FFF2-40B4-BE49-F238E27FC236}">
                  <a16:creationId xmlns:a16="http://schemas.microsoft.com/office/drawing/2014/main" id="{9964C615-714A-4AEA-BD39-A4F89E8BB1FF}"/>
                </a:ext>
              </a:extLst>
            </p:cNvPr>
            <p:cNvSpPr txBox="1">
              <a:spLocks/>
            </p:cNvSpPr>
            <p:nvPr/>
          </p:nvSpPr>
          <p:spPr>
            <a:xfrm>
              <a:off x="529318" y="5111013"/>
              <a:ext cx="3683788" cy="14270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r>
                <a:rPr lang="en-US" sz="1600" dirty="0"/>
                <a:t>~90% to total brewers budgeted</a:t>
              </a:r>
            </a:p>
            <a:p>
              <a:pPr marL="234950" indent="-234950"/>
              <a:r>
                <a:rPr lang="en-US" sz="1600" dirty="0"/>
                <a:t>But more shift to rental ($34/brewer avg) vs. min spend program</a:t>
              </a:r>
            </a:p>
            <a:p>
              <a:pPr marL="234950" indent="-234950"/>
              <a:r>
                <a:rPr lang="en-US" sz="1600" dirty="0"/>
                <a:t>Still spotty participation on sales teams</a:t>
              </a:r>
            </a:p>
            <a:p>
              <a:endParaRPr lang="en-US" sz="1600" dirty="0"/>
            </a:p>
          </p:txBody>
        </p:sp>
      </p:grpSp>
      <p:grpSp>
        <p:nvGrpSpPr>
          <p:cNvPr id="24" name="Group 23">
            <a:extLst>
              <a:ext uri="{FF2B5EF4-FFF2-40B4-BE49-F238E27FC236}">
                <a16:creationId xmlns:a16="http://schemas.microsoft.com/office/drawing/2014/main" id="{054EAE33-E914-4E77-A488-F0D47E9EEC89}"/>
              </a:ext>
            </a:extLst>
          </p:cNvPr>
          <p:cNvGrpSpPr/>
          <p:nvPr/>
        </p:nvGrpSpPr>
        <p:grpSpPr>
          <a:xfrm>
            <a:off x="4944582" y="4958545"/>
            <a:ext cx="3864078" cy="1750539"/>
            <a:chOff x="5618350" y="4922810"/>
            <a:chExt cx="3864078" cy="1750539"/>
          </a:xfrm>
        </p:grpSpPr>
        <p:sp>
          <p:nvSpPr>
            <p:cNvPr id="21" name="Rounded Rectangle 2">
              <a:extLst>
                <a:ext uri="{FF2B5EF4-FFF2-40B4-BE49-F238E27FC236}">
                  <a16:creationId xmlns:a16="http://schemas.microsoft.com/office/drawing/2014/main" id="{4BF8245B-D028-4F47-9B45-F420F7497B63}"/>
                </a:ext>
              </a:extLst>
            </p:cNvPr>
            <p:cNvSpPr/>
            <p:nvPr/>
          </p:nvSpPr>
          <p:spPr>
            <a:xfrm>
              <a:off x="5618350" y="4922810"/>
              <a:ext cx="3864078" cy="15686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11">
              <a:extLst>
                <a:ext uri="{FF2B5EF4-FFF2-40B4-BE49-F238E27FC236}">
                  <a16:creationId xmlns:a16="http://schemas.microsoft.com/office/drawing/2014/main" id="{3F058708-CF77-453C-A2E9-12650CE1EE25}"/>
                </a:ext>
              </a:extLst>
            </p:cNvPr>
            <p:cNvSpPr txBox="1">
              <a:spLocks/>
            </p:cNvSpPr>
            <p:nvPr/>
          </p:nvSpPr>
          <p:spPr>
            <a:xfrm>
              <a:off x="5723977" y="5075278"/>
              <a:ext cx="3758450" cy="15980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a:r>
                <a:rPr lang="en-US" sz="1600" dirty="0"/>
                <a:t>Coffee P&amp;L: $2.8m ACT vs. $4m BUD</a:t>
              </a:r>
            </a:p>
            <a:p>
              <a:pPr marL="234950" indent="-234950"/>
              <a:r>
                <a:rPr lang="en-US" sz="1600" dirty="0"/>
                <a:t>Avg spend per brewer $99 in ‘19 to $50 in ‘20 &amp; ‘21</a:t>
              </a:r>
            </a:p>
          </p:txBody>
        </p:sp>
      </p:grpSp>
      <p:sp>
        <p:nvSpPr>
          <p:cNvPr id="25" name="TextBox 24">
            <a:extLst>
              <a:ext uri="{FF2B5EF4-FFF2-40B4-BE49-F238E27FC236}">
                <a16:creationId xmlns:a16="http://schemas.microsoft.com/office/drawing/2014/main" id="{3B1A73A5-196B-4880-B8FA-6E4A4D61EC2E}"/>
              </a:ext>
            </a:extLst>
          </p:cNvPr>
          <p:cNvSpPr txBox="1"/>
          <p:nvPr/>
        </p:nvSpPr>
        <p:spPr>
          <a:xfrm>
            <a:off x="9138429" y="2701521"/>
            <a:ext cx="2936252" cy="2923877"/>
          </a:xfrm>
          <a:prstGeom prst="rect">
            <a:avLst/>
          </a:prstGeom>
          <a:solidFill>
            <a:schemeClr val="accent2"/>
          </a:solidFill>
        </p:spPr>
        <p:txBody>
          <a:bodyPr wrap="square" rtlCol="0">
            <a:spAutoFit/>
          </a:bodyPr>
          <a:lstStyle/>
          <a:p>
            <a:r>
              <a:rPr lang="en-US" sz="2000" b="1" u="sng" dirty="0">
                <a:solidFill>
                  <a:schemeClr val="bg1"/>
                </a:solidFill>
                <a:latin typeface="Gilroy" panose="00000500000000000000" pitchFamily="50" charset="0"/>
              </a:rPr>
              <a:t>Looking Ahead</a:t>
            </a:r>
          </a:p>
          <a:p>
            <a:endParaRPr lang="en-US" sz="1600" b="1" u="sng" dirty="0">
              <a:solidFill>
                <a:schemeClr val="bg1"/>
              </a:solidFill>
              <a:latin typeface="Gilroy" panose="00000500000000000000" pitchFamily="50" charset="0"/>
            </a:endParaRPr>
          </a:p>
          <a:p>
            <a:pPr marL="292100" indent="-292100">
              <a:buFont typeface="+mj-lt"/>
              <a:buAutoNum type="arabicPeriod"/>
            </a:pPr>
            <a:r>
              <a:rPr lang="en-US" sz="1600" b="1" dirty="0">
                <a:solidFill>
                  <a:schemeClr val="bg1"/>
                </a:solidFill>
                <a:latin typeface="Gilroy" panose="00000500000000000000" pitchFamily="50" charset="0"/>
              </a:rPr>
              <a:t>Return to office = increased sales</a:t>
            </a:r>
          </a:p>
          <a:p>
            <a:pPr marL="292100" indent="-292100">
              <a:buFont typeface="+mj-lt"/>
              <a:buAutoNum type="arabicPeriod"/>
            </a:pPr>
            <a:endParaRPr lang="en-US" sz="1600" b="1" dirty="0">
              <a:solidFill>
                <a:schemeClr val="bg1"/>
              </a:solidFill>
              <a:latin typeface="Gilroy" panose="00000500000000000000" pitchFamily="50" charset="0"/>
            </a:endParaRPr>
          </a:p>
          <a:p>
            <a:pPr marL="292100" indent="-292100">
              <a:buFont typeface="+mj-lt"/>
              <a:buAutoNum type="arabicPeriod"/>
            </a:pPr>
            <a:r>
              <a:rPr lang="en-US" sz="1600" b="1" dirty="0">
                <a:solidFill>
                  <a:schemeClr val="bg1"/>
                </a:solidFill>
                <a:latin typeface="Gilroy" panose="00000500000000000000" pitchFamily="50" charset="0"/>
              </a:rPr>
              <a:t>New portal = better CX = increased order vol.</a:t>
            </a:r>
          </a:p>
          <a:p>
            <a:pPr marL="292100" indent="-292100">
              <a:buFont typeface="+mj-lt"/>
              <a:buAutoNum type="arabicPeriod"/>
            </a:pPr>
            <a:endParaRPr lang="en-US" sz="1600" b="1" dirty="0">
              <a:solidFill>
                <a:schemeClr val="bg1"/>
              </a:solidFill>
              <a:latin typeface="Gilroy" panose="00000500000000000000" pitchFamily="50" charset="0"/>
            </a:endParaRPr>
          </a:p>
          <a:p>
            <a:pPr marL="292100" indent="-292100">
              <a:buFont typeface="+mj-lt"/>
              <a:buAutoNum type="arabicPeriod"/>
            </a:pPr>
            <a:r>
              <a:rPr lang="en-US" sz="1600" b="1" dirty="0">
                <a:solidFill>
                  <a:schemeClr val="bg1"/>
                </a:solidFill>
                <a:latin typeface="Gilroy" panose="00000500000000000000" pitchFamily="50" charset="0"/>
              </a:rPr>
              <a:t>More marketing focus on rental base</a:t>
            </a:r>
            <a:br>
              <a:rPr lang="en-US" sz="1600" b="1" dirty="0">
                <a:solidFill>
                  <a:schemeClr val="bg1"/>
                </a:solidFill>
                <a:latin typeface="Gilroy" panose="00000500000000000000" pitchFamily="50" charset="0"/>
              </a:rPr>
            </a:br>
            <a:endParaRPr lang="en-US" sz="1600" b="1" dirty="0">
              <a:solidFill>
                <a:schemeClr val="bg1"/>
              </a:solidFill>
              <a:latin typeface="Gilroy" panose="00000500000000000000" pitchFamily="50" charset="0"/>
            </a:endParaRPr>
          </a:p>
        </p:txBody>
      </p:sp>
    </p:spTree>
    <p:extLst>
      <p:ext uri="{BB962C8B-B14F-4D97-AF65-F5344CB8AC3E}">
        <p14:creationId xmlns:p14="http://schemas.microsoft.com/office/powerpoint/2010/main" val="111092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Expectations</a:t>
            </a:r>
          </a:p>
        </p:txBody>
      </p:sp>
      <p:sp>
        <p:nvSpPr>
          <p:cNvPr id="7" name="Rectangle 6">
            <a:extLst>
              <a:ext uri="{FF2B5EF4-FFF2-40B4-BE49-F238E27FC236}">
                <a16:creationId xmlns:a16="http://schemas.microsoft.com/office/drawing/2014/main" id="{DB1FE42C-1342-4E67-BAA1-5A4C7A86E2AD}"/>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9F2C27B-FDF3-46FB-86C2-9AC99A5F1225}"/>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F6C3EF8-B834-491B-97E1-491B3CAD8672}"/>
              </a:ext>
            </a:extLst>
          </p:cNvPr>
          <p:cNvPicPr>
            <a:picLocks noChangeAspect="1"/>
          </p:cNvPicPr>
          <p:nvPr/>
        </p:nvPicPr>
        <p:blipFill>
          <a:blip r:embed="rId2"/>
          <a:srcRect/>
          <a:stretch/>
        </p:blipFill>
        <p:spPr>
          <a:xfrm>
            <a:off x="10117988" y="656492"/>
            <a:ext cx="1616017" cy="1286012"/>
          </a:xfrm>
          <a:prstGeom prst="rect">
            <a:avLst/>
          </a:prstGeom>
        </p:spPr>
      </p:pic>
      <p:sp>
        <p:nvSpPr>
          <p:cNvPr id="8" name="Text Placeholder 2">
            <a:extLst>
              <a:ext uri="{FF2B5EF4-FFF2-40B4-BE49-F238E27FC236}">
                <a16:creationId xmlns:a16="http://schemas.microsoft.com/office/drawing/2014/main" id="{106788FD-F364-8048-8D6C-D417F1C1434A}"/>
              </a:ext>
            </a:extLst>
          </p:cNvPr>
          <p:cNvSpPr txBox="1">
            <a:spLocks/>
          </p:cNvSpPr>
          <p:nvPr/>
        </p:nvSpPr>
        <p:spPr>
          <a:xfrm>
            <a:off x="390892" y="1468912"/>
            <a:ext cx="11263552" cy="4822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spcAft>
                <a:spcPts val="600"/>
              </a:spcAft>
            </a:pPr>
            <a:r>
              <a:rPr lang="en-US" sz="1800" dirty="0">
                <a:solidFill>
                  <a:srgbClr val="33475B"/>
                </a:solidFill>
                <a:effectLst/>
                <a:latin typeface="Gilroy" panose="00000500000000000000"/>
                <a:ea typeface="Times New Roman" panose="02020603050405020304" pitchFamily="18" charset="0"/>
                <a:cs typeface="Times New Roman" panose="02020603050405020304" pitchFamily="18" charset="0"/>
              </a:rPr>
              <a:t>Grow the busin</a:t>
            </a:r>
            <a:r>
              <a:rPr lang="en-US" sz="1800" dirty="0">
                <a:solidFill>
                  <a:srgbClr val="33475B"/>
                </a:solidFill>
                <a:latin typeface="Gilroy" panose="00000500000000000000"/>
                <a:ea typeface="Times New Roman" panose="02020603050405020304" pitchFamily="18" charset="0"/>
                <a:cs typeface="Times New Roman" panose="02020603050405020304" pitchFamily="18" charset="0"/>
              </a:rPr>
              <a:t>ess as a company, each team, each market and each sales channel:</a:t>
            </a:r>
            <a:br>
              <a:rPr lang="en-US" sz="1800" dirty="0">
                <a:solidFill>
                  <a:srgbClr val="33475B"/>
                </a:solidFill>
                <a:latin typeface="Gilroy" panose="00000500000000000000"/>
                <a:ea typeface="Times New Roman" panose="02020603050405020304" pitchFamily="18" charset="0"/>
                <a:cs typeface="Times New Roman" panose="02020603050405020304" pitchFamily="18" charset="0"/>
              </a:rPr>
            </a:br>
            <a:r>
              <a:rPr lang="en-US" sz="1800" dirty="0">
                <a:solidFill>
                  <a:srgbClr val="33475B"/>
                </a:solidFill>
                <a:latin typeface="Gilroy" panose="00000500000000000000"/>
                <a:ea typeface="Times New Roman" panose="02020603050405020304" pitchFamily="18" charset="0"/>
                <a:cs typeface="Times New Roman" panose="02020603050405020304" pitchFamily="18" charset="0"/>
              </a:rPr>
              <a:t>Field, Inside, STAR, National, Vero.</a:t>
            </a:r>
          </a:p>
          <a:p>
            <a:pPr fontAlgn="base">
              <a:lnSpc>
                <a:spcPct val="100000"/>
              </a:lnSpc>
              <a:spcBef>
                <a:spcPts val="0"/>
              </a:spcBef>
              <a:spcAft>
                <a:spcPts val="600"/>
              </a:spcAft>
            </a:pPr>
            <a:r>
              <a:rPr lang="en-US" sz="1800" dirty="0">
                <a:solidFill>
                  <a:srgbClr val="33475B"/>
                </a:solidFill>
                <a:effectLst/>
                <a:latin typeface="Gilroy" panose="00000500000000000000"/>
                <a:ea typeface="Calibri" panose="020F0502020204030204" pitchFamily="34" charset="0"/>
                <a:cs typeface="Times New Roman" panose="02020603050405020304" pitchFamily="18" charset="0"/>
              </a:rPr>
              <a:t>Work to our streng</a:t>
            </a:r>
            <a:r>
              <a:rPr lang="en-US" sz="1800" dirty="0">
                <a:solidFill>
                  <a:srgbClr val="33475B"/>
                </a:solidFill>
                <a:latin typeface="Gilroy" panose="00000500000000000000"/>
                <a:ea typeface="Calibri" panose="020F0502020204030204" pitchFamily="34" charset="0"/>
                <a:cs typeface="Times New Roman" panose="02020603050405020304" pitchFamily="18" charset="0"/>
              </a:rPr>
              <a:t>ths - know how to sell, where to sell, what to sell and who should sell it</a:t>
            </a:r>
          </a:p>
          <a:p>
            <a:pPr fontAlgn="base">
              <a:lnSpc>
                <a:spcPct val="100000"/>
              </a:lnSpc>
              <a:spcBef>
                <a:spcPts val="0"/>
              </a:spcBef>
              <a:spcAft>
                <a:spcPts val="600"/>
              </a:spcAft>
            </a:pPr>
            <a:r>
              <a:rPr lang="en-US" sz="1800" dirty="0">
                <a:solidFill>
                  <a:srgbClr val="33475B"/>
                </a:solidFill>
                <a:effectLst/>
                <a:latin typeface="Gilroy" panose="00000500000000000000"/>
                <a:ea typeface="Calibri" panose="020F0502020204030204" pitchFamily="34" charset="0"/>
                <a:cs typeface="Times New Roman" panose="02020603050405020304" pitchFamily="18" charset="0"/>
              </a:rPr>
              <a:t>As our company continues to grow and evolve, so do the roles and expectations</a:t>
            </a:r>
            <a:endParaRPr lang="en-US" sz="1800" dirty="0">
              <a:solidFill>
                <a:srgbClr val="33475B"/>
              </a:solidFill>
              <a:latin typeface="Gilroy" panose="00000500000000000000"/>
              <a:ea typeface="Calibri" panose="020F0502020204030204" pitchFamily="34" charset="0"/>
              <a:cs typeface="Times New Roman" panose="02020603050405020304" pitchFamily="18" charset="0"/>
            </a:endParaRPr>
          </a:p>
          <a:p>
            <a:pPr lvl="1" fontAlgn="base">
              <a:lnSpc>
                <a:spcPct val="100000"/>
              </a:lnSpc>
              <a:spcBef>
                <a:spcPts val="0"/>
              </a:spcBef>
              <a:spcAft>
                <a:spcPts val="600"/>
              </a:spcAft>
            </a:pPr>
            <a:r>
              <a:rPr lang="en-US" sz="1600" dirty="0">
                <a:solidFill>
                  <a:srgbClr val="33475B"/>
                </a:solidFill>
                <a:latin typeface="Gilroy" panose="00000500000000000000"/>
                <a:ea typeface="Calibri" panose="020F0502020204030204" pitchFamily="34" charset="0"/>
                <a:cs typeface="Times New Roman" panose="02020603050405020304" pitchFamily="18" charset="0"/>
              </a:rPr>
              <a:t>Shifts in buying patterns = shifts in selling techniques and expectations</a:t>
            </a:r>
          </a:p>
          <a:p>
            <a:pPr lvl="2"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Continue to grow and maximize leads through individual and teamed approaches</a:t>
            </a:r>
          </a:p>
          <a:p>
            <a:pPr lvl="2"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Continue focus on large local, regional and national deals</a:t>
            </a:r>
          </a:p>
          <a:p>
            <a:pPr lvl="3"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Field, National Accounts, STAR</a:t>
            </a:r>
          </a:p>
          <a:p>
            <a:pPr lvl="3"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Inside, Field (Teamed), STAR</a:t>
            </a:r>
          </a:p>
          <a:p>
            <a:pPr lvl="2"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Maximize customer opportunity</a:t>
            </a:r>
          </a:p>
          <a:p>
            <a:pPr lvl="3"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Field, Inside, National, STAR, Account Management</a:t>
            </a:r>
          </a:p>
          <a:p>
            <a:pPr lvl="2"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Outbound Prospecting</a:t>
            </a:r>
          </a:p>
          <a:p>
            <a:pPr lvl="3" fontAlgn="base">
              <a:lnSpc>
                <a:spcPct val="100000"/>
              </a:lnSpc>
              <a:spcBef>
                <a:spcPts val="0"/>
              </a:spcBef>
              <a:spcAft>
                <a:spcPts val="600"/>
              </a:spcAft>
            </a:pPr>
            <a:r>
              <a:rPr lang="en-US" sz="1400" dirty="0">
                <a:solidFill>
                  <a:srgbClr val="33475B"/>
                </a:solidFill>
                <a:latin typeface="Gilroy" panose="00000500000000000000"/>
                <a:ea typeface="Calibri" panose="020F0502020204030204" pitchFamily="34" charset="0"/>
                <a:cs typeface="Times New Roman" panose="02020603050405020304" pitchFamily="18" charset="0"/>
              </a:rPr>
              <a:t>Field, STAR, National</a:t>
            </a:r>
          </a:p>
          <a:p>
            <a:pPr fontAlgn="base">
              <a:lnSpc>
                <a:spcPct val="100000"/>
              </a:lnSpc>
              <a:spcBef>
                <a:spcPts val="0"/>
              </a:spcBef>
              <a:spcAft>
                <a:spcPts val="600"/>
              </a:spcAft>
            </a:pPr>
            <a:r>
              <a:rPr lang="en-US" sz="1800" dirty="0">
                <a:solidFill>
                  <a:srgbClr val="33475B"/>
                </a:solidFill>
                <a:latin typeface="Gilroy" panose="00000500000000000000"/>
                <a:ea typeface="Calibri" panose="020F0502020204030204" pitchFamily="34" charset="0"/>
                <a:cs typeface="Times New Roman" panose="02020603050405020304" pitchFamily="18" charset="0"/>
              </a:rPr>
              <a:t>Account management – no matter the sales channel, the expectation is to support our clients through new business and customer service and retention. The good and the bad. </a:t>
            </a:r>
          </a:p>
          <a:p>
            <a:pPr lvl="1" fontAlgn="base">
              <a:lnSpc>
                <a:spcPct val="100000"/>
              </a:lnSpc>
              <a:spcBef>
                <a:spcPts val="0"/>
              </a:spcBef>
              <a:spcAft>
                <a:spcPts val="600"/>
              </a:spcAft>
            </a:pPr>
            <a:r>
              <a:rPr lang="en-US" sz="1600" dirty="0">
                <a:solidFill>
                  <a:srgbClr val="33475B"/>
                </a:solidFill>
                <a:latin typeface="Gilroy" panose="00000500000000000000"/>
                <a:ea typeface="Calibri" panose="020F0502020204030204" pitchFamily="34" charset="0"/>
                <a:cs typeface="Times New Roman" panose="02020603050405020304" pitchFamily="18" charset="0"/>
              </a:rPr>
              <a:t>Good sales reps don’t walk away from their client when they have an issue, they work with them so that we retain and grow the account</a:t>
            </a:r>
          </a:p>
        </p:txBody>
      </p:sp>
    </p:spTree>
    <p:extLst>
      <p:ext uri="{BB962C8B-B14F-4D97-AF65-F5344CB8AC3E}">
        <p14:creationId xmlns:p14="http://schemas.microsoft.com/office/powerpoint/2010/main" val="386457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1277"/>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278458" y="237801"/>
            <a:ext cx="9042541" cy="1036500"/>
          </a:xfrm>
          <a:prstGeom prst="rect">
            <a:avLst/>
          </a:prstGeom>
        </p:spPr>
        <p:txBody>
          <a:bodyPr anchor="t"/>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2022 Plan: Highlights – Revenue</a:t>
            </a:r>
          </a:p>
          <a:p>
            <a:r>
              <a:rPr lang="en-US" sz="2000" spc="50" dirty="0">
                <a:solidFill>
                  <a:schemeClr val="bg1"/>
                </a:solidFill>
                <a:latin typeface="Arial" panose="020B0604020202020204" pitchFamily="34" charset="0"/>
              </a:rPr>
              <a:t>Field/Inside Rental Revenue</a:t>
            </a:r>
          </a:p>
          <a:p>
            <a:endParaRPr lang="en-US" dirty="0"/>
          </a:p>
        </p:txBody>
      </p:sp>
      <p:sp>
        <p:nvSpPr>
          <p:cNvPr id="8" name="Text Placeholder 2">
            <a:extLst>
              <a:ext uri="{FF2B5EF4-FFF2-40B4-BE49-F238E27FC236}">
                <a16:creationId xmlns:a16="http://schemas.microsoft.com/office/drawing/2014/main" id="{106788FD-F364-8048-8D6C-D417F1C1434A}"/>
              </a:ext>
            </a:extLst>
          </p:cNvPr>
          <p:cNvSpPr txBox="1">
            <a:spLocks/>
          </p:cNvSpPr>
          <p:nvPr/>
        </p:nvSpPr>
        <p:spPr>
          <a:xfrm>
            <a:off x="278458" y="1817053"/>
            <a:ext cx="5034256" cy="494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pPr>
            <a:r>
              <a:rPr lang="en-US" sz="2000" b="1" dirty="0"/>
              <a:t>Outbound bookings from field grows 12% to $563k</a:t>
            </a:r>
          </a:p>
          <a:p>
            <a:pPr lvl="1">
              <a:lnSpc>
                <a:spcPct val="100000"/>
              </a:lnSpc>
            </a:pPr>
            <a:r>
              <a:rPr lang="en-US" sz="1400" dirty="0"/>
              <a:t>Modest ask vs. 47% increase from ‘20 to ‘21</a:t>
            </a:r>
          </a:p>
          <a:p>
            <a:pPr marL="228600" lvl="1">
              <a:lnSpc>
                <a:spcPts val="2600"/>
              </a:lnSpc>
              <a:spcBef>
                <a:spcPts val="1000"/>
              </a:spcBef>
            </a:pPr>
            <a:r>
              <a:rPr lang="en-US" sz="2000" b="1" dirty="0"/>
              <a:t>Inbound bookings grows 18% to $461k</a:t>
            </a:r>
            <a:endParaRPr lang="en-US" sz="1800" b="1" dirty="0"/>
          </a:p>
          <a:p>
            <a:pPr marL="685800" lvl="2">
              <a:lnSpc>
                <a:spcPct val="100000"/>
              </a:lnSpc>
              <a:spcBef>
                <a:spcPts val="1000"/>
              </a:spcBef>
            </a:pPr>
            <a:r>
              <a:rPr lang="en-US" sz="1400" dirty="0"/>
              <a:t>Higher teaming bar allowing Inside team to sell more</a:t>
            </a:r>
          </a:p>
          <a:p>
            <a:pPr marL="685800" lvl="2">
              <a:lnSpc>
                <a:spcPct val="100000"/>
              </a:lnSpc>
              <a:spcBef>
                <a:spcPts val="1000"/>
              </a:spcBef>
            </a:pPr>
            <a:r>
              <a:rPr lang="en-US" sz="1400" dirty="0"/>
              <a:t>Marketing support for higher volume and focus on specialty and customer verticals</a:t>
            </a:r>
            <a:endParaRPr lang="en-US" sz="1800" dirty="0"/>
          </a:p>
          <a:p>
            <a:pPr marL="228600" lvl="1">
              <a:lnSpc>
                <a:spcPts val="2600"/>
              </a:lnSpc>
              <a:spcBef>
                <a:spcPts val="1000"/>
              </a:spcBef>
            </a:pPr>
            <a:r>
              <a:rPr lang="en-US" sz="2000" b="1" dirty="0"/>
              <a:t>STAR grows 200+%</a:t>
            </a:r>
          </a:p>
          <a:p>
            <a:pPr marL="685800" lvl="2">
              <a:lnSpc>
                <a:spcPct val="100000"/>
              </a:lnSpc>
              <a:spcBef>
                <a:spcPts val="1000"/>
              </a:spcBef>
            </a:pPr>
            <a:r>
              <a:rPr lang="en-US" sz="1400" dirty="0"/>
              <a:t>STAR-owned accounts new for ‘22</a:t>
            </a:r>
          </a:p>
          <a:p>
            <a:pPr marL="685800" lvl="2">
              <a:lnSpc>
                <a:spcPct val="100000"/>
              </a:lnSpc>
              <a:spcBef>
                <a:spcPts val="1000"/>
              </a:spcBef>
            </a:pPr>
            <a:r>
              <a:rPr lang="en-US" sz="1400" dirty="0"/>
              <a:t>Increased team size from current 4 to 6 by Q2</a:t>
            </a:r>
          </a:p>
          <a:p>
            <a:pPr marL="1143000" lvl="3">
              <a:lnSpc>
                <a:spcPts val="2600"/>
              </a:lnSpc>
              <a:spcBef>
                <a:spcPts val="1000"/>
              </a:spcBef>
            </a:pPr>
            <a:endParaRPr lang="en-US" sz="1200" dirty="0"/>
          </a:p>
        </p:txBody>
      </p:sp>
      <p:sp>
        <p:nvSpPr>
          <p:cNvPr id="9" name="Rectangle 8">
            <a:extLst>
              <a:ext uri="{FF2B5EF4-FFF2-40B4-BE49-F238E27FC236}">
                <a16:creationId xmlns:a16="http://schemas.microsoft.com/office/drawing/2014/main" id="{3C0FA670-4D1B-5242-97A3-5DF343E5C0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BA4B48-125A-6440-843B-AEDB8EDCA3E1}"/>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6E37C6-B020-D042-902A-C0CC130FDDD0}"/>
              </a:ext>
            </a:extLst>
          </p:cNvPr>
          <p:cNvPicPr>
            <a:picLocks noChangeAspect="1"/>
          </p:cNvPicPr>
          <p:nvPr/>
        </p:nvPicPr>
        <p:blipFill>
          <a:blip r:embed="rId2"/>
          <a:srcRect/>
          <a:stretch/>
        </p:blipFill>
        <p:spPr>
          <a:xfrm>
            <a:off x="10143093" y="644769"/>
            <a:ext cx="1630749" cy="1297735"/>
          </a:xfrm>
          <a:prstGeom prst="rect">
            <a:avLst/>
          </a:prstGeom>
        </p:spPr>
      </p:pic>
      <p:sp>
        <p:nvSpPr>
          <p:cNvPr id="5" name="Triangle 4">
            <a:extLst>
              <a:ext uri="{FF2B5EF4-FFF2-40B4-BE49-F238E27FC236}">
                <a16:creationId xmlns:a16="http://schemas.microsoft.com/office/drawing/2014/main" id="{61D1BD4B-D106-5B4D-BE7E-61F45542F4A9}"/>
              </a:ext>
            </a:extLst>
          </p:cNvPr>
          <p:cNvSpPr/>
          <p:nvPr/>
        </p:nvSpPr>
        <p:spPr>
          <a:xfrm rot="5400000">
            <a:off x="4544630" y="3917688"/>
            <a:ext cx="2141034" cy="356839"/>
          </a:xfrm>
          <a:prstGeom prst="triangle">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90BD824A-A6AE-474C-A7C0-7CD0271505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11E28-60AF-B543-AA61-E2BD0459882F}" type="slidenum">
              <a:rPr lang="en-US" smtClean="0"/>
              <a:pPr/>
              <a:t>22</a:t>
            </a:fld>
            <a:endParaRPr lang="en-US" dirty="0"/>
          </a:p>
        </p:txBody>
      </p:sp>
      <p:graphicFrame>
        <p:nvGraphicFramePr>
          <p:cNvPr id="14" name="Chart 13">
            <a:extLst>
              <a:ext uri="{FF2B5EF4-FFF2-40B4-BE49-F238E27FC236}">
                <a16:creationId xmlns:a16="http://schemas.microsoft.com/office/drawing/2014/main" id="{C7786344-3067-4A20-BEAE-3EED35DA7C33}"/>
              </a:ext>
            </a:extLst>
          </p:cNvPr>
          <p:cNvGraphicFramePr>
            <a:graphicFrameLocks/>
          </p:cNvGraphicFramePr>
          <p:nvPr>
            <p:extLst>
              <p:ext uri="{D42A27DB-BD31-4B8C-83A1-F6EECF244321}">
                <p14:modId xmlns:p14="http://schemas.microsoft.com/office/powerpoint/2010/main" val="1273828279"/>
              </p:ext>
            </p:extLst>
          </p:nvPr>
        </p:nvGraphicFramePr>
        <p:xfrm>
          <a:off x="5917580" y="2058589"/>
          <a:ext cx="5856262" cy="415464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C0018A61-8848-4607-A28F-7B3E7EF7488B}"/>
              </a:ext>
            </a:extLst>
          </p:cNvPr>
          <p:cNvSpPr txBox="1">
            <a:spLocks/>
          </p:cNvSpPr>
          <p:nvPr/>
        </p:nvSpPr>
        <p:spPr>
          <a:xfrm>
            <a:off x="598416" y="890126"/>
            <a:ext cx="6264275" cy="38417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spc="50" dirty="0">
              <a:solidFill>
                <a:schemeClr val="bg1"/>
              </a:solidFill>
              <a:latin typeface="Arial" panose="020B0604020202020204" pitchFamily="34" charset="0"/>
            </a:endParaRPr>
          </a:p>
        </p:txBody>
      </p:sp>
    </p:spTree>
    <p:extLst>
      <p:ext uri="{BB962C8B-B14F-4D97-AF65-F5344CB8AC3E}">
        <p14:creationId xmlns:p14="http://schemas.microsoft.com/office/powerpoint/2010/main" val="2805173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STAR – Criteria Defined </a:t>
            </a:r>
            <a:br>
              <a:rPr lang="en-US" dirty="0"/>
            </a:br>
            <a:r>
              <a:rPr lang="en-US" sz="2400" dirty="0"/>
              <a:t>(Segmentation as basis for acct. mgmt. re-alignment)</a:t>
            </a:r>
            <a:endParaRPr lang="en-US" dirty="0"/>
          </a:p>
        </p:txBody>
      </p:sp>
      <p:graphicFrame>
        <p:nvGraphicFramePr>
          <p:cNvPr id="12" name="Table 5">
            <a:extLst>
              <a:ext uri="{FF2B5EF4-FFF2-40B4-BE49-F238E27FC236}">
                <a16:creationId xmlns:a16="http://schemas.microsoft.com/office/drawing/2014/main" id="{4D3600CD-47CB-497D-8BD4-E35AE2D12D4D}"/>
              </a:ext>
            </a:extLst>
          </p:cNvPr>
          <p:cNvGraphicFramePr>
            <a:graphicFrameLocks noGrp="1"/>
          </p:cNvGraphicFramePr>
          <p:nvPr>
            <p:extLst>
              <p:ext uri="{D42A27DB-BD31-4B8C-83A1-F6EECF244321}">
                <p14:modId xmlns:p14="http://schemas.microsoft.com/office/powerpoint/2010/main" val="2227925558"/>
              </p:ext>
            </p:extLst>
          </p:nvPr>
        </p:nvGraphicFramePr>
        <p:xfrm>
          <a:off x="128966" y="1436914"/>
          <a:ext cx="9812473" cy="5231399"/>
        </p:xfrm>
        <a:graphic>
          <a:graphicData uri="http://schemas.openxmlformats.org/drawingml/2006/table">
            <a:tbl>
              <a:tblPr firstRow="1" bandRow="1">
                <a:tableStyleId>{5C22544A-7EE6-4342-B048-85BDC9FD1C3A}</a:tableStyleId>
              </a:tblPr>
              <a:tblGrid>
                <a:gridCol w="1777440">
                  <a:extLst>
                    <a:ext uri="{9D8B030D-6E8A-4147-A177-3AD203B41FA5}">
                      <a16:colId xmlns:a16="http://schemas.microsoft.com/office/drawing/2014/main" val="4176322725"/>
                    </a:ext>
                  </a:extLst>
                </a:gridCol>
                <a:gridCol w="2171907">
                  <a:extLst>
                    <a:ext uri="{9D8B030D-6E8A-4147-A177-3AD203B41FA5}">
                      <a16:colId xmlns:a16="http://schemas.microsoft.com/office/drawing/2014/main" val="13028529"/>
                    </a:ext>
                  </a:extLst>
                </a:gridCol>
                <a:gridCol w="1430062">
                  <a:extLst>
                    <a:ext uri="{9D8B030D-6E8A-4147-A177-3AD203B41FA5}">
                      <a16:colId xmlns:a16="http://schemas.microsoft.com/office/drawing/2014/main" val="2601704957"/>
                    </a:ext>
                  </a:extLst>
                </a:gridCol>
                <a:gridCol w="2623269">
                  <a:extLst>
                    <a:ext uri="{9D8B030D-6E8A-4147-A177-3AD203B41FA5}">
                      <a16:colId xmlns:a16="http://schemas.microsoft.com/office/drawing/2014/main" val="3821772942"/>
                    </a:ext>
                  </a:extLst>
                </a:gridCol>
                <a:gridCol w="1809795">
                  <a:extLst>
                    <a:ext uri="{9D8B030D-6E8A-4147-A177-3AD203B41FA5}">
                      <a16:colId xmlns:a16="http://schemas.microsoft.com/office/drawing/2014/main" val="3514701357"/>
                    </a:ext>
                  </a:extLst>
                </a:gridCol>
              </a:tblGrid>
              <a:tr h="340390">
                <a:tc>
                  <a:txBody>
                    <a:bodyPr/>
                    <a:lstStyle/>
                    <a:p>
                      <a:endParaRPr lang="en-US" sz="1600" dirty="0"/>
                    </a:p>
                  </a:txBody>
                  <a:tcPr>
                    <a:noFill/>
                  </a:tcPr>
                </a:tc>
                <a:tc>
                  <a:txBody>
                    <a:bodyPr/>
                    <a:lstStyle/>
                    <a:p>
                      <a:pPr>
                        <a:buClr>
                          <a:srgbClr val="000000"/>
                        </a:buClr>
                      </a:pPr>
                      <a:r>
                        <a:rPr lang="en-US" sz="1600" i="1" dirty="0">
                          <a:solidFill>
                            <a:srgbClr val="F3F3F3"/>
                          </a:solidFill>
                        </a:rPr>
                        <a:t>Definition / source</a:t>
                      </a:r>
                    </a:p>
                  </a:txBody>
                  <a:tcPr>
                    <a:lnB w="19050" cap="flat" cmpd="sng" algn="ctr">
                      <a:solidFill>
                        <a:schemeClr val="tx1"/>
                      </a:solidFill>
                      <a:prstDash val="dash"/>
                      <a:round/>
                      <a:headEnd type="none" w="med" len="med"/>
                      <a:tailEnd type="none" w="med" len="med"/>
                    </a:lnB>
                    <a:solidFill>
                      <a:srgbClr val="72B927"/>
                    </a:solidFill>
                  </a:tcPr>
                </a:tc>
                <a:tc>
                  <a:txBody>
                    <a:bodyPr/>
                    <a:lstStyle/>
                    <a:p>
                      <a:r>
                        <a:rPr lang="en-US" sz="1400" dirty="0">
                          <a:solidFill>
                            <a:schemeClr val="bg1"/>
                          </a:solidFill>
                        </a:rPr>
                        <a:t>Large accounts</a:t>
                      </a:r>
                    </a:p>
                  </a:txBody>
                  <a:tcPr>
                    <a:solidFill>
                      <a:srgbClr val="0075A8"/>
                    </a:solidFill>
                  </a:tcPr>
                </a:tc>
                <a:tc>
                  <a:txBody>
                    <a:bodyPr/>
                    <a:lstStyle/>
                    <a:p>
                      <a:r>
                        <a:rPr lang="en-US" sz="1400" dirty="0">
                          <a:solidFill>
                            <a:schemeClr val="bg1"/>
                          </a:solidFill>
                        </a:rPr>
                        <a:t>Mid-range/Core Accounts</a:t>
                      </a:r>
                    </a:p>
                  </a:txBody>
                  <a:tcPr>
                    <a:solidFill>
                      <a:srgbClr val="0075A8"/>
                    </a:solidFill>
                  </a:tcPr>
                </a:tc>
                <a:tc>
                  <a:txBody>
                    <a:bodyPr/>
                    <a:lstStyle/>
                    <a:p>
                      <a:r>
                        <a:rPr lang="en-US" sz="1400" dirty="0">
                          <a:solidFill>
                            <a:schemeClr val="bg1"/>
                          </a:solidFill>
                        </a:rPr>
                        <a:t>STAR</a:t>
                      </a:r>
                    </a:p>
                  </a:txBody>
                  <a:tcPr>
                    <a:solidFill>
                      <a:srgbClr val="0075A8"/>
                    </a:solidFill>
                  </a:tcPr>
                </a:tc>
                <a:extLst>
                  <a:ext uri="{0D108BD9-81ED-4DB2-BD59-A6C34878D82A}">
                    <a16:rowId xmlns:a16="http://schemas.microsoft.com/office/drawing/2014/main" val="4119837711"/>
                  </a:ext>
                </a:extLst>
              </a:tr>
              <a:tr h="842475">
                <a:tc>
                  <a:txBody>
                    <a:bodyPr/>
                    <a:lstStyle/>
                    <a:p>
                      <a:r>
                        <a:rPr lang="en-US" sz="1400" b="1" dirty="0"/>
                        <a:t>Current account size</a:t>
                      </a:r>
                    </a:p>
                  </a:txBody>
                  <a:tcPr anchor="ctr">
                    <a:lnR w="19050" cap="flat" cmpd="sng" algn="ctr">
                      <a:solidFill>
                        <a:schemeClr val="tx1"/>
                      </a:solidFill>
                      <a:prstDash val="dash"/>
                      <a:round/>
                      <a:headEnd type="none" w="med" len="med"/>
                      <a:tailEnd type="none" w="med" len="med"/>
                    </a:lnR>
                    <a:noFill/>
                  </a:tcPr>
                </a:tc>
                <a:tc>
                  <a:txBody>
                    <a:bodyPr/>
                    <a:lstStyle/>
                    <a:p>
                      <a:pPr marL="285750" indent="-285750">
                        <a:buFont typeface="Arial" panose="020B0604020202020204" pitchFamily="34" charset="0"/>
                        <a:buChar char="•"/>
                      </a:pPr>
                      <a:r>
                        <a:rPr lang="en-US" sz="1200" dirty="0"/>
                        <a:t>Number of MIF across the parent account (ZoomInfo parent applied to SFDC data)</a:t>
                      </a:r>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dirty="0"/>
                        <a:t>100+ units</a:t>
                      </a:r>
                    </a:p>
                  </a:txBody>
                  <a:tcPr>
                    <a:lnL w="19050" cap="flat" cmpd="sng" algn="ctr">
                      <a:solidFill>
                        <a:schemeClr val="tx1"/>
                      </a:solidFill>
                      <a:prstDash val="dash"/>
                      <a:round/>
                      <a:headEnd type="none" w="med" len="med"/>
                      <a:tailEnd type="none" w="med" len="med"/>
                    </a:lnL>
                    <a:noFill/>
                  </a:tcPr>
                </a:tc>
                <a:tc>
                  <a:txBody>
                    <a:bodyPr/>
                    <a:lstStyle/>
                    <a:p>
                      <a:r>
                        <a:rPr lang="en-US" sz="1200" dirty="0"/>
                        <a:t>3-99 units</a:t>
                      </a:r>
                    </a:p>
                  </a:txBody>
                  <a:tcPr>
                    <a:noFill/>
                  </a:tcPr>
                </a:tc>
                <a:tc>
                  <a:txBody>
                    <a:bodyPr/>
                    <a:lstStyle/>
                    <a:p>
                      <a:r>
                        <a:rPr lang="en-US" sz="1200" dirty="0"/>
                        <a:t>&lt;25 units currently</a:t>
                      </a:r>
                    </a:p>
                  </a:txBody>
                  <a:tcPr>
                    <a:noFill/>
                  </a:tcPr>
                </a:tc>
                <a:extLst>
                  <a:ext uri="{0D108BD9-81ED-4DB2-BD59-A6C34878D82A}">
                    <a16:rowId xmlns:a16="http://schemas.microsoft.com/office/drawing/2014/main" val="441140210"/>
                  </a:ext>
                </a:extLst>
              </a:tr>
              <a:tr h="655258">
                <a:tc>
                  <a:txBody>
                    <a:bodyPr/>
                    <a:lstStyle/>
                    <a:p>
                      <a:r>
                        <a:rPr lang="en-US" sz="1400" b="1" dirty="0"/>
                        <a:t>Upside potential</a:t>
                      </a:r>
                    </a:p>
                  </a:txBody>
                  <a:tcPr anchor="ctr">
                    <a:lnR w="19050" cap="flat" cmpd="sng" algn="ctr">
                      <a:solidFill>
                        <a:schemeClr val="tx1"/>
                      </a:solidFill>
                      <a:prstDash val="dash"/>
                      <a:round/>
                      <a:headEnd type="none" w="med" len="med"/>
                      <a:tailEnd type="none" w="med" len="med"/>
                    </a:lnR>
                    <a:solidFill>
                      <a:srgbClr val="E2E2E2"/>
                    </a:solidFill>
                  </a:tcPr>
                </a:tc>
                <a:tc>
                  <a:txBody>
                    <a:bodyPr/>
                    <a:lstStyle/>
                    <a:p>
                      <a:pPr marL="285750" indent="-285750">
                        <a:buFont typeface="Arial" panose="020B0604020202020204" pitchFamily="34" charset="0"/>
                        <a:buChar char="•"/>
                      </a:pPr>
                      <a:r>
                        <a:rPr lang="en-US" sz="1200" dirty="0"/>
                        <a:t>Calculated potential based on locations and units per (ZoomInfo)</a:t>
                      </a:r>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E2E2"/>
                    </a:solidFill>
                  </a:tcPr>
                </a:tc>
                <a:tc>
                  <a:txBody>
                    <a:bodyPr/>
                    <a:lstStyle/>
                    <a:p>
                      <a:r>
                        <a:rPr lang="en-US" sz="1200" dirty="0"/>
                        <a:t>Varies</a:t>
                      </a:r>
                    </a:p>
                  </a:txBody>
                  <a:tcPr>
                    <a:lnL w="19050" cap="flat" cmpd="sng" algn="ctr">
                      <a:solidFill>
                        <a:schemeClr val="tx1"/>
                      </a:solidFill>
                      <a:prstDash val="dash"/>
                      <a:round/>
                      <a:headEnd type="none" w="med" len="med"/>
                      <a:tailEnd type="none" w="med" len="med"/>
                    </a:lnL>
                    <a:solidFill>
                      <a:srgbClr val="E2E2E2"/>
                    </a:solidFill>
                  </a:tcPr>
                </a:tc>
                <a:tc>
                  <a:txBody>
                    <a:bodyPr/>
                    <a:lstStyle/>
                    <a:p>
                      <a:r>
                        <a:rPr lang="en-US" sz="1200" dirty="0"/>
                        <a:t>&lt;100 units </a:t>
                      </a:r>
                      <a:r>
                        <a:rPr lang="en-US" sz="1200" i="1" dirty="0"/>
                        <a:t>except may be higher for .org, .gov, .edu</a:t>
                      </a:r>
                      <a:endParaRPr lang="en-US" sz="1200" dirty="0"/>
                    </a:p>
                  </a:txBody>
                  <a:tcPr>
                    <a:solidFill>
                      <a:srgbClr val="E2E2E2"/>
                    </a:solidFill>
                  </a:tcPr>
                </a:tc>
                <a:tc>
                  <a:txBody>
                    <a:bodyPr/>
                    <a:lstStyle/>
                    <a:p>
                      <a:r>
                        <a:rPr lang="en-US" sz="1200" dirty="0"/>
                        <a:t>Currently less than 25% penetrated based on Qsites vs. locations</a:t>
                      </a:r>
                    </a:p>
                  </a:txBody>
                  <a:tcPr>
                    <a:solidFill>
                      <a:srgbClr val="E2E2E2"/>
                    </a:solidFill>
                  </a:tcPr>
                </a:tc>
                <a:extLst>
                  <a:ext uri="{0D108BD9-81ED-4DB2-BD59-A6C34878D82A}">
                    <a16:rowId xmlns:a16="http://schemas.microsoft.com/office/drawing/2014/main" val="3182921879"/>
                  </a:ext>
                </a:extLst>
              </a:tr>
              <a:tr h="468042">
                <a:tc>
                  <a:txBody>
                    <a:bodyPr/>
                    <a:lstStyle/>
                    <a:p>
                      <a:r>
                        <a:rPr lang="en-US" sz="1400" b="1" dirty="0"/>
                        <a:t>Breadth of locations</a:t>
                      </a:r>
                    </a:p>
                  </a:txBody>
                  <a:tcPr anchor="ctr">
                    <a:lnR w="19050" cap="flat" cmpd="sng" algn="ctr">
                      <a:solidFill>
                        <a:schemeClr val="tx1"/>
                      </a:solidFill>
                      <a:prstDash val="dash"/>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lang="en-US" sz="1200" dirty="0"/>
                        <a:t># of states with active location (ZoomInfo)</a:t>
                      </a:r>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dirty="0"/>
                        <a:t>4+ states</a:t>
                      </a:r>
                    </a:p>
                  </a:txBody>
                  <a:tcPr>
                    <a:lnL w="19050" cap="flat" cmpd="sng" algn="ctr">
                      <a:solidFill>
                        <a:schemeClr val="tx1"/>
                      </a:solidFill>
                      <a:prstDash val="dash"/>
                      <a:round/>
                      <a:headEnd type="none" w="med" len="med"/>
                      <a:tailEnd type="none" w="med" len="med"/>
                    </a:lnL>
                    <a:solidFill>
                      <a:schemeClr val="bg1"/>
                    </a:solidFill>
                  </a:tcPr>
                </a:tc>
                <a:tc>
                  <a:txBody>
                    <a:bodyPr/>
                    <a:lstStyle/>
                    <a:p>
                      <a:r>
                        <a:rPr lang="en-US" sz="1200" dirty="0"/>
                        <a:t>1-3 states</a:t>
                      </a:r>
                    </a:p>
                  </a:txBody>
                  <a:tcPr>
                    <a:solidFill>
                      <a:schemeClr val="bg1"/>
                    </a:solidFill>
                  </a:tcPr>
                </a:tc>
                <a:tc>
                  <a:txBody>
                    <a:bodyPr/>
                    <a:lstStyle/>
                    <a:p>
                      <a:r>
                        <a:rPr lang="en-US" sz="1200" dirty="0"/>
                        <a:t>10 or more locations</a:t>
                      </a:r>
                    </a:p>
                  </a:txBody>
                  <a:tcPr>
                    <a:solidFill>
                      <a:schemeClr val="bg1"/>
                    </a:solidFill>
                  </a:tcPr>
                </a:tc>
                <a:extLst>
                  <a:ext uri="{0D108BD9-81ED-4DB2-BD59-A6C34878D82A}">
                    <a16:rowId xmlns:a16="http://schemas.microsoft.com/office/drawing/2014/main" val="1780450672"/>
                  </a:ext>
                </a:extLst>
              </a:tr>
              <a:tr h="655258">
                <a:tc>
                  <a:txBody>
                    <a:bodyPr/>
                    <a:lstStyle/>
                    <a:p>
                      <a:r>
                        <a:rPr lang="en-US" sz="1400" b="1" dirty="0"/>
                        <a:t>Activity</a:t>
                      </a:r>
                    </a:p>
                  </a:txBody>
                  <a:tcPr anchor="ctr">
                    <a:lnR w="19050" cap="flat" cmpd="sng" algn="ctr">
                      <a:solidFill>
                        <a:schemeClr val="tx1"/>
                      </a:solidFill>
                      <a:prstDash val="dash"/>
                      <a:round/>
                      <a:headEnd type="none" w="med" len="med"/>
                      <a:tailEnd type="none" w="med" len="med"/>
                    </a:lnR>
                    <a:solidFill>
                      <a:srgbClr val="E2E2E2"/>
                    </a:solidFill>
                  </a:tcPr>
                </a:tc>
                <a:tc>
                  <a:txBody>
                    <a:bodyPr/>
                    <a:lstStyle/>
                    <a:p>
                      <a:pPr marL="285750" indent="-285750">
                        <a:buFont typeface="Arial" panose="020B0604020202020204" pitchFamily="34" charset="0"/>
                        <a:buChar char="•"/>
                      </a:pPr>
                      <a:r>
                        <a:rPr lang="en-US" sz="1200" dirty="0"/>
                        <a:t>All new rentals including add-ons and new logos (sales reporting)</a:t>
                      </a:r>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2700" cmpd="sng">
                      <a:noFill/>
                    </a:lnT>
                    <a:lnB w="19050" cap="flat" cmpd="sng" algn="ctr">
                      <a:noFill/>
                      <a:prstDash val="dash"/>
                      <a:round/>
                      <a:headEnd type="none" w="med" len="med"/>
                      <a:tailEnd type="none" w="med" len="med"/>
                    </a:lnB>
                    <a:lnTlToBr w="12700" cmpd="sng">
                      <a:noFill/>
                      <a:prstDash val="solid"/>
                    </a:lnTlToBr>
                    <a:lnBlToTr w="12700" cmpd="sng">
                      <a:noFill/>
                      <a:prstDash val="solid"/>
                    </a:lnBlToTr>
                    <a:solidFill>
                      <a:srgbClr val="E2E2E2"/>
                    </a:solidFill>
                  </a:tcPr>
                </a:tc>
                <a:tc>
                  <a:txBody>
                    <a:bodyPr/>
                    <a:lstStyle/>
                    <a:p>
                      <a:r>
                        <a:rPr lang="en-US" sz="1200" dirty="0"/>
                        <a:t>Varies</a:t>
                      </a:r>
                    </a:p>
                  </a:txBody>
                  <a:tcPr>
                    <a:lnL w="19050" cap="flat" cmpd="sng" algn="ctr">
                      <a:solidFill>
                        <a:schemeClr val="tx1"/>
                      </a:solidFill>
                      <a:prstDash val="dash"/>
                      <a:round/>
                      <a:headEnd type="none" w="med" len="med"/>
                      <a:tailEnd type="none" w="med" len="med"/>
                    </a:lnL>
                    <a:solidFill>
                      <a:srgbClr val="E2E2E2"/>
                    </a:solidFill>
                  </a:tcPr>
                </a:tc>
                <a:tc>
                  <a:txBody>
                    <a:bodyPr/>
                    <a:lstStyle/>
                    <a:p>
                      <a:r>
                        <a:rPr lang="en-US" sz="1200" dirty="0"/>
                        <a:t>Any &lt;100 unit potential account with field sales activity within the past year (includes teamed deals)</a:t>
                      </a:r>
                    </a:p>
                  </a:txBody>
                  <a:tcPr>
                    <a:solidFill>
                      <a:srgbClr val="E2E2E2"/>
                    </a:solidFill>
                  </a:tcPr>
                </a:tc>
                <a:tc>
                  <a:txBody>
                    <a:bodyPr/>
                    <a:lstStyle/>
                    <a:p>
                      <a:r>
                        <a:rPr lang="en-US" sz="1200" dirty="0"/>
                        <a:t>No field / national closed-won in past year; if STAR activity, remain as STAR</a:t>
                      </a:r>
                    </a:p>
                  </a:txBody>
                  <a:tcPr>
                    <a:solidFill>
                      <a:srgbClr val="E2E2E2"/>
                    </a:solidFill>
                  </a:tcPr>
                </a:tc>
                <a:extLst>
                  <a:ext uri="{0D108BD9-81ED-4DB2-BD59-A6C34878D82A}">
                    <a16:rowId xmlns:a16="http://schemas.microsoft.com/office/drawing/2014/main" val="3312757544"/>
                  </a:ext>
                </a:extLst>
              </a:tr>
              <a:tr h="842475">
                <a:tc>
                  <a:txBody>
                    <a:bodyPr/>
                    <a:lstStyle/>
                    <a:p>
                      <a:r>
                        <a:rPr lang="en-US" sz="1400" b="1" dirty="0"/>
                        <a:t>Industry exclusions</a:t>
                      </a:r>
                    </a:p>
                  </a:txBody>
                  <a:tcPr anchor="ctr">
                    <a:lnR w="19050" cap="flat" cmpd="sng" algn="ctr">
                      <a:solidFill>
                        <a:schemeClr val="tx1"/>
                      </a:solidFill>
                      <a:prstDash val="dash"/>
                      <a:round/>
                      <a:headEnd type="none" w="med" len="med"/>
                      <a:tailEnd type="none" w="med" len="med"/>
                    </a:lnR>
                    <a:noFill/>
                  </a:tcPr>
                </a:tc>
                <a:tc>
                  <a:txBody>
                    <a:bodyPr/>
                    <a:lstStyle/>
                    <a:p>
                      <a:pPr marL="0" indent="0">
                        <a:buFont typeface="Arial" panose="020B0604020202020204" pitchFamily="34" charset="0"/>
                        <a:buNone/>
                      </a:pPr>
                      <a:endParaRPr lang="en-US" sz="1200" dirty="0"/>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2700" cmpd="sng">
                      <a:noFill/>
                    </a:lnT>
                    <a:lnB w="190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19050" cap="flat" cmpd="sng" algn="ctr">
                      <a:solidFill>
                        <a:schemeClr val="tx1"/>
                      </a:solidFill>
                      <a:prstDash val="dash"/>
                      <a:round/>
                      <a:headEnd type="none" w="med" len="med"/>
                      <a:tailEnd type="none" w="med" len="med"/>
                    </a:lnL>
                    <a:noFill/>
                  </a:tcPr>
                </a:tc>
                <a:tc>
                  <a:txBody>
                    <a:bodyPr/>
                    <a:lstStyle/>
                    <a:p>
                      <a:r>
                        <a:rPr lang="en-US" sz="1200" dirty="0"/>
                        <a:t>Sales team allowed to mark certain accounts with activity as Field-owned even if no closed deals</a:t>
                      </a:r>
                    </a:p>
                  </a:txBody>
                  <a:tcPr>
                    <a:noFill/>
                  </a:tcPr>
                </a:tc>
                <a:tc>
                  <a:txBody>
                    <a:bodyPr/>
                    <a:lstStyle/>
                    <a:p>
                      <a:r>
                        <a:rPr lang="en-US" sz="1200" dirty="0"/>
                        <a:t>No .org, .gov, .edu or healthcare; STAR team can mark certain overrides to remain in STAR</a:t>
                      </a:r>
                    </a:p>
                  </a:txBody>
                  <a:tcPr>
                    <a:noFill/>
                  </a:tcPr>
                </a:tc>
                <a:extLst>
                  <a:ext uri="{0D108BD9-81ED-4DB2-BD59-A6C34878D82A}">
                    <a16:rowId xmlns:a16="http://schemas.microsoft.com/office/drawing/2014/main" val="1472899515"/>
                  </a:ext>
                </a:extLst>
              </a:tr>
              <a:tr h="530447">
                <a:tc>
                  <a:txBody>
                    <a:bodyPr/>
                    <a:lstStyle/>
                    <a:p>
                      <a:r>
                        <a:rPr lang="en-US" sz="1400" b="1" dirty="0"/>
                        <a:t># of accounts</a:t>
                      </a:r>
                      <a:br>
                        <a:rPr lang="en-US" sz="1400" b="1" dirty="0"/>
                      </a:br>
                      <a:r>
                        <a:rPr lang="en-US" sz="1400" b="1" dirty="0"/>
                        <a:t>(Parent and D#)</a:t>
                      </a:r>
                    </a:p>
                  </a:txBody>
                  <a:tcPr anchor="ctr">
                    <a:lnR w="19050" cap="flat" cmpd="sng" algn="ctr">
                      <a:solidFill>
                        <a:schemeClr val="tx1"/>
                      </a:solidFill>
                      <a:prstDash val="dash"/>
                      <a:round/>
                      <a:headEnd type="none" w="med" len="med"/>
                      <a:tailEnd type="none" w="med" len="med"/>
                    </a:lnR>
                    <a:solidFill>
                      <a:srgbClr val="E2E2E2"/>
                    </a:solidFill>
                  </a:tcPr>
                </a:tc>
                <a:tc>
                  <a:txBody>
                    <a:bodyPr/>
                    <a:lstStyle/>
                    <a:p>
                      <a:pPr marL="0" indent="0">
                        <a:buFont typeface="Arial" panose="020B0604020202020204" pitchFamily="34" charset="0"/>
                        <a:buNone/>
                      </a:pPr>
                      <a:r>
                        <a:rPr lang="en-US" sz="1200" dirty="0"/>
                        <a:t>~40K Parent IDs based on ZoomInfo and Quench Parent IDs</a:t>
                      </a:r>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2700" cmpd="sng">
                      <a:noFill/>
                    </a:lnT>
                    <a:lnB w="19050" cap="flat" cmpd="sng" algn="ctr">
                      <a:noFill/>
                      <a:prstDash val="dash"/>
                      <a:round/>
                      <a:headEnd type="none" w="med" len="med"/>
                      <a:tailEnd type="none" w="med" len="med"/>
                    </a:lnB>
                    <a:lnTlToBr w="12700" cmpd="sng">
                      <a:noFill/>
                      <a:prstDash val="solid"/>
                    </a:lnTlToBr>
                    <a:lnBlToTr w="12700" cmpd="sng">
                      <a:noFill/>
                      <a:prstDash val="solid"/>
                    </a:lnBlToTr>
                    <a:solidFill>
                      <a:srgbClr val="E2E2E2"/>
                    </a:solidFill>
                  </a:tcPr>
                </a:tc>
                <a:tc>
                  <a:txBody>
                    <a:bodyPr/>
                    <a:lstStyle/>
                    <a:p>
                      <a:pPr algn="ctr" fontAlgn="b"/>
                      <a:r>
                        <a:rPr lang="en-US" sz="1200" b="0" i="0" u="none" strike="noStrike" dirty="0">
                          <a:solidFill>
                            <a:srgbClr val="000000"/>
                          </a:solidFill>
                          <a:effectLst/>
                          <a:latin typeface="Calibri" panose="020F0502020204030204" pitchFamily="34" charset="0"/>
                        </a:rPr>
                        <a:t>0% - 185 parent IDs (6.6K D#s)</a:t>
                      </a:r>
                    </a:p>
                  </a:txBody>
                  <a:tcPr marL="6350" marR="6350" marT="6350" marB="0" anchor="ctr">
                    <a:lnL w="19050" cap="flat" cmpd="sng" algn="ctr">
                      <a:solidFill>
                        <a:schemeClr val="tx1"/>
                      </a:solidFill>
                      <a:prstDash val="dash"/>
                      <a:round/>
                      <a:headEnd type="none" w="med" len="med"/>
                      <a:tailEnd type="none" w="med" len="med"/>
                    </a:lnL>
                    <a:solidFill>
                      <a:srgbClr val="E2E2E2"/>
                    </a:solidFill>
                  </a:tcPr>
                </a:tc>
                <a:tc>
                  <a:txBody>
                    <a:bodyPr/>
                    <a:lstStyle/>
                    <a:p>
                      <a:pPr algn="ctr" fontAlgn="b"/>
                      <a:r>
                        <a:rPr lang="en-US" sz="1200" b="0" i="0" u="none" strike="noStrike" dirty="0">
                          <a:solidFill>
                            <a:srgbClr val="000000"/>
                          </a:solidFill>
                          <a:effectLst/>
                          <a:latin typeface="Calibri" panose="020F0502020204030204" pitchFamily="34" charset="0"/>
                        </a:rPr>
                        <a:t>33% - 13.4K parent IDs</a:t>
                      </a:r>
                    </a:p>
                    <a:p>
                      <a:pPr algn="ctr" fontAlgn="b"/>
                      <a:r>
                        <a:rPr lang="en-US" sz="1200" b="0" i="0" u="none" strike="noStrike" dirty="0">
                          <a:solidFill>
                            <a:srgbClr val="000000"/>
                          </a:solidFill>
                          <a:effectLst/>
                          <a:latin typeface="Calibri" panose="020F0502020204030204" pitchFamily="34" charset="0"/>
                        </a:rPr>
                        <a:t>(28.4K D#s)</a:t>
                      </a:r>
                    </a:p>
                  </a:txBody>
                  <a:tcPr marL="6350" marR="6350" marT="6350" marB="0" anchor="ctr">
                    <a:solidFill>
                      <a:srgbClr val="E2E2E2"/>
                    </a:solidFill>
                  </a:tcPr>
                </a:tc>
                <a:tc>
                  <a:txBody>
                    <a:bodyPr/>
                    <a:lstStyle/>
                    <a:p>
                      <a:pPr algn="ctr" fontAlgn="b"/>
                      <a:r>
                        <a:rPr lang="en-US" sz="1200" b="0" i="0" u="none" strike="noStrike" dirty="0">
                          <a:solidFill>
                            <a:srgbClr val="000000"/>
                          </a:solidFill>
                          <a:effectLst/>
                          <a:latin typeface="Calibri" panose="020F0502020204030204" pitchFamily="34" charset="0"/>
                        </a:rPr>
                        <a:t>9% - 3.8K parent IDs</a:t>
                      </a:r>
                    </a:p>
                    <a:p>
                      <a:pPr algn="ctr" fontAlgn="b"/>
                      <a:r>
                        <a:rPr lang="en-US" sz="1200" b="0" i="0" u="none" strike="noStrike" dirty="0">
                          <a:solidFill>
                            <a:srgbClr val="000000"/>
                          </a:solidFill>
                          <a:effectLst/>
                          <a:latin typeface="Calibri" panose="020F0502020204030204" pitchFamily="34" charset="0"/>
                        </a:rPr>
                        <a:t>(5.5K D#s)</a:t>
                      </a:r>
                    </a:p>
                  </a:txBody>
                  <a:tcPr marL="6350" marR="6350" marT="6350" marB="0" anchor="ctr">
                    <a:solidFill>
                      <a:srgbClr val="E2E2E2"/>
                    </a:solidFill>
                  </a:tcPr>
                </a:tc>
                <a:extLst>
                  <a:ext uri="{0D108BD9-81ED-4DB2-BD59-A6C34878D82A}">
                    <a16:rowId xmlns:a16="http://schemas.microsoft.com/office/drawing/2014/main" val="2270821724"/>
                  </a:ext>
                </a:extLst>
              </a:tr>
              <a:tr h="312028">
                <a:tc>
                  <a:txBody>
                    <a:bodyPr/>
                    <a:lstStyle/>
                    <a:p>
                      <a:r>
                        <a:rPr lang="en-US" sz="1400" b="1" dirty="0"/>
                        <a:t>Current MIF</a:t>
                      </a:r>
                    </a:p>
                  </a:txBody>
                  <a:tcPr anchor="ctr">
                    <a:lnR w="19050" cap="flat" cmpd="sng" algn="ctr">
                      <a:solidFill>
                        <a:schemeClr val="tx1"/>
                      </a:solidFill>
                      <a:prstDash val="dash"/>
                      <a:round/>
                      <a:headEnd type="none" w="med" len="med"/>
                      <a:tailEnd type="none" w="med" len="med"/>
                    </a:lnR>
                    <a:noFill/>
                  </a:tcPr>
                </a:tc>
                <a:tc>
                  <a:txBody>
                    <a:bodyPr/>
                    <a:lstStyle/>
                    <a:p>
                      <a:pPr marL="0" indent="0">
                        <a:buFont typeface="Arial" panose="020B0604020202020204" pitchFamily="34" charset="0"/>
                        <a:buNone/>
                      </a:pPr>
                      <a:endParaRPr lang="en-US" sz="1200" dirty="0"/>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2700" cmpd="sng">
                      <a:noFill/>
                    </a:lnT>
                    <a:lnB w="190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32%</a:t>
                      </a:r>
                    </a:p>
                  </a:txBody>
                  <a:tcPr marL="6350" marR="6350" marT="6350" marB="0" anchor="ctr">
                    <a:lnL w="19050" cap="flat" cmpd="sng" algn="ctr">
                      <a:solidFill>
                        <a:schemeClr val="tx1"/>
                      </a:solidFill>
                      <a:prstDash val="dash"/>
                      <a:round/>
                      <a:headEnd type="none" w="med" len="med"/>
                      <a:tailEnd type="none" w="med" len="med"/>
                    </a:lnL>
                    <a:noFill/>
                  </a:tcPr>
                </a:tc>
                <a:tc>
                  <a:txBody>
                    <a:bodyPr/>
                    <a:lstStyle/>
                    <a:p>
                      <a:pPr algn="ctr" fontAlgn="b"/>
                      <a:r>
                        <a:rPr lang="en-US" sz="1200" b="0" i="0" u="none" strike="noStrike" dirty="0">
                          <a:solidFill>
                            <a:srgbClr val="000000"/>
                          </a:solidFill>
                          <a:effectLst/>
                          <a:latin typeface="Calibri" panose="020F0502020204030204" pitchFamily="34" charset="0"/>
                        </a:rPr>
                        <a:t>46%</a:t>
                      </a:r>
                    </a:p>
                  </a:txBody>
                  <a:tcPr marL="6350" marR="6350" marT="6350" marB="0" anchor="ctr">
                    <a:noFill/>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6350" marR="6350" marT="6350" marB="0" anchor="ctr">
                    <a:noFill/>
                  </a:tcPr>
                </a:tc>
                <a:extLst>
                  <a:ext uri="{0D108BD9-81ED-4DB2-BD59-A6C34878D82A}">
                    <a16:rowId xmlns:a16="http://schemas.microsoft.com/office/drawing/2014/main" val="503861231"/>
                  </a:ext>
                </a:extLst>
              </a:tr>
              <a:tr h="312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Installed base RMR</a:t>
                      </a:r>
                    </a:p>
                  </a:txBody>
                  <a:tcPr anchor="ctr">
                    <a:lnR w="19050" cap="flat" cmpd="sng" algn="ctr">
                      <a:solidFill>
                        <a:schemeClr val="tx1"/>
                      </a:solidFill>
                      <a:prstDash val="dash"/>
                      <a:round/>
                      <a:headEnd type="none" w="med" len="med"/>
                      <a:tailEnd type="none" w="med" len="med"/>
                    </a:lnR>
                    <a:solidFill>
                      <a:srgbClr val="E2E2E2"/>
                    </a:solidFill>
                  </a:tcPr>
                </a:tc>
                <a:tc>
                  <a:txBody>
                    <a:bodyPr/>
                    <a:lstStyle/>
                    <a:p>
                      <a:pPr marL="0" indent="0">
                        <a:buFont typeface="Arial" panose="020B0604020202020204" pitchFamily="34" charset="0"/>
                        <a:buNone/>
                      </a:pPr>
                      <a:endParaRPr lang="en-US" sz="1200" dirty="0"/>
                    </a:p>
                  </a:txBody>
                  <a:tcPr>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2700" cmpd="sng">
                      <a:noFill/>
                    </a:lnT>
                    <a:lnB w="19050" cap="flat" cmpd="sng" algn="ctr">
                      <a:noFill/>
                      <a:prstDash val="dash"/>
                      <a:round/>
                      <a:headEnd type="none" w="med" len="med"/>
                      <a:tailEnd type="none" w="med" len="med"/>
                    </a:lnB>
                    <a:lnTlToBr w="12700" cmpd="sng">
                      <a:noFill/>
                      <a:prstDash val="solid"/>
                    </a:lnTlToBr>
                    <a:lnBlToTr w="12700" cmpd="sng">
                      <a:noFill/>
                      <a:prstDash val="solid"/>
                    </a:lnBlToTr>
                    <a:solidFill>
                      <a:srgbClr val="E2E2E2"/>
                    </a:solidFill>
                  </a:tcPr>
                </a:tc>
                <a:tc>
                  <a:txBody>
                    <a:bodyPr/>
                    <a:lstStyle/>
                    <a:p>
                      <a:pPr algn="ctr" fontAlgn="b"/>
                      <a:r>
                        <a:rPr lang="en-US" sz="1200" b="0" i="0" u="none" strike="noStrike" dirty="0">
                          <a:solidFill>
                            <a:srgbClr val="000000"/>
                          </a:solidFill>
                          <a:effectLst/>
                          <a:latin typeface="Calibri" panose="020F0502020204030204" pitchFamily="34" charset="0"/>
                        </a:rPr>
                        <a:t>24%</a:t>
                      </a:r>
                    </a:p>
                  </a:txBody>
                  <a:tcPr marL="6350" marR="6350" marT="6350" marB="0" anchor="ctr">
                    <a:lnL w="19050" cap="flat" cmpd="sng" algn="ctr">
                      <a:solidFill>
                        <a:schemeClr val="tx1"/>
                      </a:solidFill>
                      <a:prstDash val="dash"/>
                      <a:round/>
                      <a:headEnd type="none" w="med" len="med"/>
                      <a:tailEnd type="none" w="med" len="med"/>
                    </a:lnL>
                    <a:solidFill>
                      <a:srgbClr val="E2E2E2"/>
                    </a:solidFill>
                  </a:tcPr>
                </a:tc>
                <a:tc>
                  <a:txBody>
                    <a:bodyPr/>
                    <a:lstStyle/>
                    <a:p>
                      <a:pPr algn="ctr" fontAlgn="b"/>
                      <a:r>
                        <a:rPr lang="en-US" sz="1200" b="0" i="0" u="none" strike="noStrike" dirty="0">
                          <a:solidFill>
                            <a:srgbClr val="000000"/>
                          </a:solidFill>
                          <a:effectLst/>
                          <a:latin typeface="Calibri" panose="020F0502020204030204" pitchFamily="34" charset="0"/>
                        </a:rPr>
                        <a:t>53%</a:t>
                      </a:r>
                    </a:p>
                  </a:txBody>
                  <a:tcPr marL="6350" marR="6350" marT="6350" marB="0" anchor="ctr">
                    <a:solidFill>
                      <a:srgbClr val="E2E2E2"/>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6350" marR="6350" marT="6350" marB="0" anchor="ctr">
                    <a:solidFill>
                      <a:srgbClr val="E2E2E2"/>
                    </a:solidFill>
                  </a:tcPr>
                </a:tc>
                <a:extLst>
                  <a:ext uri="{0D108BD9-81ED-4DB2-BD59-A6C34878D82A}">
                    <a16:rowId xmlns:a16="http://schemas.microsoft.com/office/drawing/2014/main" val="2224779914"/>
                  </a:ext>
                </a:extLst>
              </a:tr>
            </a:tbl>
          </a:graphicData>
        </a:graphic>
      </p:graphicFrame>
      <p:sp>
        <p:nvSpPr>
          <p:cNvPr id="13" name="Rectangle 12">
            <a:extLst>
              <a:ext uri="{FF2B5EF4-FFF2-40B4-BE49-F238E27FC236}">
                <a16:creationId xmlns:a16="http://schemas.microsoft.com/office/drawing/2014/main" id="{ED5AE9F9-B854-44FB-B619-41335B448F1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C9A6486-D9B5-48E2-AC33-37814DC264A3}"/>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8F7D75B-35E4-411F-B019-6CCD99989C87}"/>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205491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STAR Changes</a:t>
            </a:r>
          </a:p>
        </p:txBody>
      </p:sp>
      <p:sp>
        <p:nvSpPr>
          <p:cNvPr id="7" name="Content Placeholder 2">
            <a:extLst>
              <a:ext uri="{FF2B5EF4-FFF2-40B4-BE49-F238E27FC236}">
                <a16:creationId xmlns:a16="http://schemas.microsoft.com/office/drawing/2014/main" id="{9E5DB9B5-407E-4BB6-988C-A1724D37936C}"/>
              </a:ext>
            </a:extLst>
          </p:cNvPr>
          <p:cNvSpPr txBox="1">
            <a:spLocks/>
          </p:cNvSpPr>
          <p:nvPr/>
        </p:nvSpPr>
        <p:spPr>
          <a:xfrm>
            <a:off x="508962" y="1871343"/>
            <a:ext cx="9609025" cy="3236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000" dirty="0">
                <a:latin typeface="Gilroy" panose="00000500000000000000"/>
                <a:ea typeface="Calibri" panose="020F0502020204030204" pitchFamily="34" charset="0"/>
              </a:rPr>
              <a:t>Effective January 1, 2022 revenue associated with STAR accounts will no longer retire Field Sales Quotas nor will Field Sales representatives be paid commission on STAR account revenue</a:t>
            </a:r>
            <a:br>
              <a:rPr lang="en-US" sz="2000" dirty="0">
                <a:latin typeface="Gilroy" panose="00000500000000000000"/>
                <a:ea typeface="Calibri" panose="020F0502020204030204" pitchFamily="34" charset="0"/>
              </a:rPr>
            </a:br>
            <a:endParaRPr lang="en-US" sz="2000" dirty="0">
              <a:latin typeface="Gilroy" panose="00000500000000000000"/>
              <a:ea typeface="Calibri" panose="020F0502020204030204" pitchFamily="34" charset="0"/>
            </a:endParaRPr>
          </a:p>
          <a:p>
            <a:pPr>
              <a:lnSpc>
                <a:spcPct val="100000"/>
              </a:lnSpc>
              <a:spcBef>
                <a:spcPts val="600"/>
              </a:spcBef>
            </a:pPr>
            <a:r>
              <a:rPr lang="en-US" sz="2000" dirty="0">
                <a:latin typeface="Gilroy" panose="00000500000000000000"/>
                <a:ea typeface="Calibri" panose="020F0502020204030204" pitchFamily="34" charset="0"/>
              </a:rPr>
              <a:t>If Field Rep involvement is required in order to close a deal for a STAR account: </a:t>
            </a:r>
          </a:p>
          <a:p>
            <a:pPr lvl="1">
              <a:lnSpc>
                <a:spcPct val="100000"/>
              </a:lnSpc>
              <a:spcBef>
                <a:spcPts val="600"/>
              </a:spcBef>
            </a:pPr>
            <a:r>
              <a:rPr lang="en-US" sz="1800" dirty="0">
                <a:latin typeface="Gilroy" panose="00000500000000000000"/>
                <a:ea typeface="Calibri" panose="020F0502020204030204" pitchFamily="34" charset="0"/>
              </a:rPr>
              <a:t>The deal will be treated as a split, with both the STAR Rep and The Field Rep receiving recognition for 50% of the RMR associated with the deal</a:t>
            </a:r>
          </a:p>
          <a:p>
            <a:pPr lvl="1">
              <a:lnSpc>
                <a:spcPct val="100000"/>
              </a:lnSpc>
              <a:spcBef>
                <a:spcPts val="600"/>
              </a:spcBef>
            </a:pPr>
            <a:r>
              <a:rPr lang="en-US" sz="1800" dirty="0">
                <a:latin typeface="Gilroy" panose="00000500000000000000"/>
                <a:ea typeface="Calibri" panose="020F0502020204030204" pitchFamily="34" charset="0"/>
              </a:rPr>
              <a:t>The field rep will be paid commission based on their corresponding Inbound Turn Schedule</a:t>
            </a:r>
            <a:endParaRPr lang="en-US" sz="1800" dirty="0">
              <a:latin typeface="Gilroy" panose="00000500000000000000"/>
            </a:endParaRPr>
          </a:p>
        </p:txBody>
      </p:sp>
      <p:sp>
        <p:nvSpPr>
          <p:cNvPr id="8" name="Rectangle 7">
            <a:extLst>
              <a:ext uri="{FF2B5EF4-FFF2-40B4-BE49-F238E27FC236}">
                <a16:creationId xmlns:a16="http://schemas.microsoft.com/office/drawing/2014/main" id="{937AAC70-F01C-4423-BA02-65E074033635}"/>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9482A58-5B17-4B03-8D17-6EBCC39D3B14}"/>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AF864C1-E776-473B-8C91-932510838373}"/>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452876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Teaming</a:t>
            </a:r>
          </a:p>
        </p:txBody>
      </p:sp>
      <p:sp>
        <p:nvSpPr>
          <p:cNvPr id="7" name="Content Placeholder 2">
            <a:extLst>
              <a:ext uri="{FF2B5EF4-FFF2-40B4-BE49-F238E27FC236}">
                <a16:creationId xmlns:a16="http://schemas.microsoft.com/office/drawing/2014/main" id="{C85F6901-613C-429A-975F-CD094E218A3E}"/>
              </a:ext>
            </a:extLst>
          </p:cNvPr>
          <p:cNvSpPr txBox="1">
            <a:spLocks/>
          </p:cNvSpPr>
          <p:nvPr/>
        </p:nvSpPr>
        <p:spPr>
          <a:xfrm>
            <a:off x="344555" y="1515036"/>
            <a:ext cx="7725837" cy="51683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en-US" sz="2000" b="1" dirty="0">
                <a:latin typeface="Gilroy" panose="00000500000000000000"/>
                <a:ea typeface="Times New Roman" panose="02020603050405020304" pitchFamily="18" charset="0"/>
              </a:rPr>
              <a:t>Inbound RMR will now be categorized in 3 separate buckets:</a:t>
            </a:r>
          </a:p>
          <a:p>
            <a:pPr marL="0" lvl="2" indent="0">
              <a:lnSpc>
                <a:spcPct val="100000"/>
              </a:lnSpc>
              <a:spcBef>
                <a:spcPts val="600"/>
              </a:spcBef>
              <a:buNone/>
            </a:pPr>
            <a:r>
              <a:rPr lang="en-US" sz="1600" b="1" dirty="0">
                <a:solidFill>
                  <a:srgbClr val="0075A8"/>
                </a:solidFill>
                <a:latin typeface="Gilroy" panose="00000500000000000000"/>
                <a:ea typeface="Times New Roman" panose="02020603050405020304" pitchFamily="18" charset="0"/>
              </a:rPr>
              <a:t>Inside Only</a:t>
            </a:r>
            <a:r>
              <a:rPr lang="en-US" sz="1600" dirty="0">
                <a:solidFill>
                  <a:srgbClr val="0075A8"/>
                </a:solidFill>
                <a:latin typeface="Gilroy" panose="00000500000000000000"/>
                <a:ea typeface="Times New Roman" panose="02020603050405020304" pitchFamily="18" charset="0"/>
              </a:rPr>
              <a:t> </a:t>
            </a:r>
            <a:r>
              <a:rPr lang="en-US" sz="1600" dirty="0">
                <a:latin typeface="Gilroy" panose="00000500000000000000"/>
                <a:ea typeface="Times New Roman" panose="02020603050405020304" pitchFamily="18" charset="0"/>
              </a:rPr>
              <a:t>(The field rep is not involved/paid)</a:t>
            </a:r>
            <a:endParaRPr lang="en-US" sz="1600" dirty="0">
              <a:latin typeface="Gilroy" panose="00000500000000000000"/>
              <a:ea typeface="Calibri" panose="020F0502020204030204" pitchFamily="34" charset="0"/>
            </a:endParaRPr>
          </a:p>
          <a:p>
            <a:pPr marL="690563" lvl="3" indent="-179388">
              <a:lnSpc>
                <a:spcPct val="100000"/>
              </a:lnSpc>
              <a:spcBef>
                <a:spcPts val="600"/>
              </a:spcBef>
            </a:pPr>
            <a:r>
              <a:rPr lang="en-US" sz="1100" dirty="0">
                <a:latin typeface="Gilroy" panose="00000500000000000000"/>
                <a:ea typeface="Times New Roman" panose="02020603050405020304" pitchFamily="18" charset="0"/>
              </a:rPr>
              <a:t>A total of </a:t>
            </a:r>
            <a:r>
              <a:rPr lang="en-US" sz="1100" u="sng" dirty="0">
                <a:latin typeface="Gilroy" panose="00000500000000000000"/>
                <a:ea typeface="Times New Roman" panose="02020603050405020304" pitchFamily="18" charset="0"/>
              </a:rPr>
              <a:t>0-4</a:t>
            </a:r>
            <a:r>
              <a:rPr lang="en-US" sz="1100" dirty="0">
                <a:latin typeface="Gilroy" panose="00000500000000000000"/>
                <a:ea typeface="Times New Roman" panose="02020603050405020304" pitchFamily="18" charset="0"/>
              </a:rPr>
              <a:t> Units consisting of any combination of:</a:t>
            </a:r>
            <a:endParaRPr lang="en-US" sz="1100" dirty="0">
              <a:latin typeface="Gilroy" panose="00000500000000000000"/>
              <a:ea typeface="Calibri" panose="020F0502020204030204" pitchFamily="34" charset="0"/>
            </a:endParaRPr>
          </a:p>
          <a:p>
            <a:pPr marL="1030288" lvl="4">
              <a:lnSpc>
                <a:spcPct val="100000"/>
              </a:lnSpc>
              <a:spcBef>
                <a:spcPts val="600"/>
              </a:spcBef>
            </a:pPr>
            <a:r>
              <a:rPr lang="en-US" sz="1100" dirty="0">
                <a:latin typeface="Gilroy" panose="00000500000000000000"/>
                <a:ea typeface="Times New Roman" panose="02020603050405020304" pitchFamily="18" charset="0"/>
              </a:rPr>
              <a:t>Water, coffee, filtration units</a:t>
            </a:r>
            <a:endParaRPr lang="en-US" sz="1100" dirty="0">
              <a:latin typeface="Gilroy" panose="00000500000000000000"/>
              <a:ea typeface="Calibri" panose="020F0502020204030204" pitchFamily="34" charset="0"/>
            </a:endParaRPr>
          </a:p>
          <a:p>
            <a:pPr marL="1030288" lvl="4">
              <a:lnSpc>
                <a:spcPct val="100000"/>
              </a:lnSpc>
              <a:spcBef>
                <a:spcPts val="600"/>
              </a:spcBef>
            </a:pPr>
            <a:r>
              <a:rPr lang="en-US" sz="1100" dirty="0">
                <a:latin typeface="Gilroy" panose="00000500000000000000"/>
                <a:ea typeface="Times New Roman" panose="02020603050405020304" pitchFamily="18" charset="0"/>
              </a:rPr>
              <a:t>Standard Sparkling (Blupura/Chungho)</a:t>
            </a:r>
          </a:p>
          <a:p>
            <a:pPr marL="1030288" lvl="4">
              <a:lnSpc>
                <a:spcPct val="100000"/>
              </a:lnSpc>
              <a:spcBef>
                <a:spcPts val="600"/>
              </a:spcBef>
            </a:pPr>
            <a:r>
              <a:rPr lang="en-US" sz="1100" dirty="0">
                <a:latin typeface="Gilroy" panose="00000500000000000000"/>
                <a:ea typeface="Times New Roman" panose="02020603050405020304" pitchFamily="18" charset="0"/>
              </a:rPr>
              <a:t>Standard Ice (950/960/965/970/975)</a:t>
            </a:r>
            <a:endParaRPr lang="en-US" sz="1100" b="1" dirty="0">
              <a:latin typeface="Gilroy" panose="00000500000000000000"/>
              <a:ea typeface="Times New Roman" panose="02020603050405020304" pitchFamily="18" charset="0"/>
            </a:endParaRPr>
          </a:p>
          <a:p>
            <a:pPr marL="0" lvl="4" indent="0">
              <a:lnSpc>
                <a:spcPct val="100000"/>
              </a:lnSpc>
              <a:spcBef>
                <a:spcPts val="600"/>
              </a:spcBef>
              <a:buNone/>
            </a:pPr>
            <a:r>
              <a:rPr lang="en-US" sz="1600" b="1" dirty="0">
                <a:solidFill>
                  <a:srgbClr val="0075A8"/>
                </a:solidFill>
                <a:latin typeface="Gilroy" panose="00000500000000000000"/>
                <a:ea typeface="Times New Roman" panose="02020603050405020304" pitchFamily="18" charset="0"/>
              </a:rPr>
              <a:t>The Shared Zone*</a:t>
            </a:r>
            <a:r>
              <a:rPr lang="en-US" sz="1600" dirty="0">
                <a:solidFill>
                  <a:srgbClr val="0075A8"/>
                </a:solidFill>
                <a:latin typeface="Gilroy" panose="00000500000000000000"/>
                <a:ea typeface="Times New Roman" panose="02020603050405020304" pitchFamily="18" charset="0"/>
              </a:rPr>
              <a:t> </a:t>
            </a:r>
            <a:r>
              <a:rPr lang="en-US" sz="1600" dirty="0">
                <a:latin typeface="Gilroy" panose="00000500000000000000"/>
                <a:ea typeface="Times New Roman" panose="02020603050405020304" pitchFamily="18" charset="0"/>
              </a:rPr>
              <a:t>(Inside Reps choose whether or not to transfer control of the sale to the Field rep but the field rep will receive credit regardless):</a:t>
            </a:r>
          </a:p>
          <a:p>
            <a:pPr marL="690563" lvl="5" indent="-171450">
              <a:lnSpc>
                <a:spcPct val="100000"/>
              </a:lnSpc>
              <a:spcBef>
                <a:spcPts val="600"/>
              </a:spcBef>
            </a:pPr>
            <a:r>
              <a:rPr lang="en-US" sz="1200" dirty="0">
                <a:latin typeface="Gilroy" panose="00000500000000000000"/>
                <a:ea typeface="Times New Roman" panose="02020603050405020304" pitchFamily="18" charset="0"/>
              </a:rPr>
              <a:t>A total of </a:t>
            </a:r>
            <a:r>
              <a:rPr lang="en-US" sz="1200" u="sng" dirty="0">
                <a:latin typeface="Gilroy" panose="00000500000000000000"/>
                <a:ea typeface="Times New Roman" panose="02020603050405020304" pitchFamily="18" charset="0"/>
              </a:rPr>
              <a:t>5-9</a:t>
            </a:r>
            <a:r>
              <a:rPr lang="en-US" sz="1200" dirty="0">
                <a:latin typeface="Gilroy" panose="00000500000000000000"/>
                <a:ea typeface="Times New Roman" panose="02020603050405020304" pitchFamily="18" charset="0"/>
              </a:rPr>
              <a:t> units consisting of any combination of:</a:t>
            </a:r>
            <a:endParaRPr lang="en-US" sz="1200" dirty="0">
              <a:latin typeface="Gilroy" panose="00000500000000000000"/>
              <a:ea typeface="Calibri" panose="020F0502020204030204" pitchFamily="34" charset="0"/>
            </a:endParaRPr>
          </a:p>
          <a:p>
            <a:pPr marL="1030288" lvl="3">
              <a:lnSpc>
                <a:spcPct val="100000"/>
              </a:lnSpc>
              <a:spcBef>
                <a:spcPts val="600"/>
              </a:spcBef>
            </a:pPr>
            <a:r>
              <a:rPr lang="en-US" sz="1100" dirty="0">
                <a:latin typeface="Gilroy" panose="00000500000000000000"/>
                <a:ea typeface="Times New Roman" panose="02020603050405020304" pitchFamily="18" charset="0"/>
              </a:rPr>
              <a:t>Water, coffee, filtration units</a:t>
            </a:r>
            <a:endParaRPr lang="en-US" sz="1100" dirty="0">
              <a:latin typeface="Gilroy" panose="00000500000000000000"/>
              <a:ea typeface="Calibri" panose="020F0502020204030204" pitchFamily="34" charset="0"/>
            </a:endParaRPr>
          </a:p>
          <a:p>
            <a:pPr marL="1030288" lvl="3">
              <a:lnSpc>
                <a:spcPct val="100000"/>
              </a:lnSpc>
              <a:spcBef>
                <a:spcPts val="600"/>
              </a:spcBef>
            </a:pPr>
            <a:r>
              <a:rPr lang="en-US" sz="1100" dirty="0">
                <a:latin typeface="Gilroy" panose="00000500000000000000"/>
                <a:ea typeface="Times New Roman" panose="02020603050405020304" pitchFamily="18" charset="0"/>
              </a:rPr>
              <a:t>Standard Sparkling (523/528/Chungho)</a:t>
            </a:r>
            <a:endParaRPr lang="en-US" sz="1100" dirty="0">
              <a:latin typeface="Gilroy" panose="00000500000000000000"/>
              <a:ea typeface="Calibri" panose="020F0502020204030204" pitchFamily="34" charset="0"/>
            </a:endParaRPr>
          </a:p>
          <a:p>
            <a:pPr marL="1030288" lvl="3">
              <a:lnSpc>
                <a:spcPct val="100000"/>
              </a:lnSpc>
              <a:spcBef>
                <a:spcPts val="600"/>
              </a:spcBef>
            </a:pPr>
            <a:r>
              <a:rPr lang="en-US" sz="1100" dirty="0">
                <a:latin typeface="Gilroy" panose="00000500000000000000"/>
                <a:ea typeface="Times New Roman" panose="02020603050405020304" pitchFamily="18" charset="0"/>
              </a:rPr>
              <a:t>Standard Ice (950/960/965/970/975)</a:t>
            </a:r>
          </a:p>
          <a:p>
            <a:pPr marL="1371600" lvl="4">
              <a:lnSpc>
                <a:spcPct val="100000"/>
              </a:lnSpc>
              <a:spcBef>
                <a:spcPts val="600"/>
              </a:spcBef>
            </a:pPr>
            <a:r>
              <a:rPr lang="en-US" sz="1100" dirty="0">
                <a:latin typeface="Gilroy" panose="00000500000000000000"/>
                <a:ea typeface="Times New Roman" panose="02020603050405020304" pitchFamily="18" charset="0"/>
              </a:rPr>
              <a:t>Single units Large/Bin Ice Sales (905/980/985/992/994/998)</a:t>
            </a:r>
          </a:p>
          <a:p>
            <a:pPr marL="1371600" lvl="4">
              <a:lnSpc>
                <a:spcPct val="100000"/>
              </a:lnSpc>
              <a:spcBef>
                <a:spcPts val="600"/>
              </a:spcBef>
            </a:pPr>
            <a:r>
              <a:rPr lang="en-US" sz="1100" dirty="0">
                <a:latin typeface="Gilroy" panose="00000500000000000000"/>
                <a:ea typeface="Times New Roman" panose="02020603050405020304" pitchFamily="18" charset="0"/>
              </a:rPr>
              <a:t>Single Unit High-End Sparkling Sales (555/565/90-Series/Bevi/Vivreau/Vero)</a:t>
            </a:r>
            <a:endParaRPr lang="en-US" sz="1100" dirty="0">
              <a:latin typeface="Gilroy" panose="00000500000000000000"/>
              <a:ea typeface="Calibri" panose="020F0502020204030204" pitchFamily="34" charset="0"/>
            </a:endParaRPr>
          </a:p>
          <a:p>
            <a:pPr marL="0" lvl="2" indent="0">
              <a:lnSpc>
                <a:spcPct val="100000"/>
              </a:lnSpc>
              <a:spcBef>
                <a:spcPts val="600"/>
              </a:spcBef>
              <a:buNone/>
            </a:pPr>
            <a:r>
              <a:rPr lang="en-US" sz="1600" b="1" dirty="0">
                <a:solidFill>
                  <a:srgbClr val="0075A8"/>
                </a:solidFill>
                <a:latin typeface="Gilroy" panose="00000500000000000000"/>
                <a:ea typeface="Times New Roman" panose="02020603050405020304" pitchFamily="18" charset="0"/>
              </a:rPr>
              <a:t>Mandatory Teaming*</a:t>
            </a:r>
            <a:r>
              <a:rPr lang="en-US" sz="1600" dirty="0">
                <a:solidFill>
                  <a:srgbClr val="0075A8"/>
                </a:solidFill>
                <a:latin typeface="Gilroy" panose="00000500000000000000"/>
                <a:ea typeface="Times New Roman" panose="02020603050405020304" pitchFamily="18" charset="0"/>
              </a:rPr>
              <a:t> </a:t>
            </a:r>
            <a:r>
              <a:rPr lang="en-US" sz="1600" dirty="0">
                <a:latin typeface="Gilroy" panose="00000500000000000000"/>
                <a:ea typeface="Times New Roman" panose="02020603050405020304" pitchFamily="18" charset="0"/>
              </a:rPr>
              <a:t>(Inside Sales must transfer control of the opportunity to the Field Rep)</a:t>
            </a:r>
          </a:p>
          <a:p>
            <a:pPr marL="690563" lvl="3" indent="-171450">
              <a:lnSpc>
                <a:spcPct val="100000"/>
              </a:lnSpc>
              <a:spcBef>
                <a:spcPts val="600"/>
              </a:spcBef>
            </a:pPr>
            <a:r>
              <a:rPr lang="en-US" sz="1200" dirty="0">
                <a:latin typeface="Gilroy" panose="00000500000000000000"/>
                <a:ea typeface="Times New Roman" panose="02020603050405020304" pitchFamily="18" charset="0"/>
              </a:rPr>
              <a:t>Any combination of </a:t>
            </a:r>
            <a:r>
              <a:rPr lang="en-US" sz="1200" u="sng" dirty="0">
                <a:latin typeface="Gilroy" panose="00000500000000000000"/>
                <a:ea typeface="Times New Roman" panose="02020603050405020304" pitchFamily="18" charset="0"/>
              </a:rPr>
              <a:t>10 or more </a:t>
            </a:r>
            <a:r>
              <a:rPr lang="en-US" sz="1200" dirty="0">
                <a:latin typeface="Gilroy" panose="00000500000000000000"/>
                <a:ea typeface="Times New Roman" panose="02020603050405020304" pitchFamily="18" charset="0"/>
              </a:rPr>
              <a:t>units</a:t>
            </a:r>
          </a:p>
          <a:p>
            <a:pPr marL="690563" lvl="3" indent="-171450">
              <a:lnSpc>
                <a:spcPct val="100000"/>
              </a:lnSpc>
              <a:spcBef>
                <a:spcPts val="600"/>
              </a:spcBef>
            </a:pPr>
            <a:r>
              <a:rPr lang="en-US" sz="1200" dirty="0">
                <a:latin typeface="Gilroy" panose="00000500000000000000"/>
                <a:ea typeface="Times New Roman" panose="02020603050405020304" pitchFamily="18" charset="0"/>
              </a:rPr>
              <a:t>2 or more Large/Bin Ice units (905/980/985/992/994/998)</a:t>
            </a:r>
          </a:p>
          <a:p>
            <a:pPr marL="690563" lvl="3" indent="-171450">
              <a:lnSpc>
                <a:spcPct val="100000"/>
              </a:lnSpc>
              <a:spcBef>
                <a:spcPts val="600"/>
              </a:spcBef>
            </a:pPr>
            <a:r>
              <a:rPr lang="en-US" sz="1200" dirty="0">
                <a:latin typeface="Gilroy" panose="00000500000000000000"/>
                <a:ea typeface="Times New Roman" panose="02020603050405020304" pitchFamily="18" charset="0"/>
              </a:rPr>
              <a:t>2 or more High-End Sparkling units (555/565/90-Series/Bevi/Vivreau/Vero)</a:t>
            </a:r>
            <a:endParaRPr lang="en-US" sz="1200" dirty="0">
              <a:latin typeface="Gilroy" panose="00000500000000000000"/>
              <a:ea typeface="Calibri" panose="020F0502020204030204" pitchFamily="34" charset="0"/>
            </a:endParaRPr>
          </a:p>
          <a:p>
            <a:pPr marL="0" indent="0">
              <a:lnSpc>
                <a:spcPct val="100000"/>
              </a:lnSpc>
              <a:spcBef>
                <a:spcPts val="600"/>
              </a:spcBef>
              <a:buFont typeface="Arial" panose="020B0604020202020204" pitchFamily="34" charset="0"/>
              <a:buNone/>
            </a:pPr>
            <a:endParaRPr lang="en-US" sz="1200" dirty="0">
              <a:latin typeface="Gilroy" panose="00000500000000000000"/>
            </a:endParaRPr>
          </a:p>
          <a:p>
            <a:pPr lvl="1">
              <a:lnSpc>
                <a:spcPct val="100000"/>
              </a:lnSpc>
              <a:spcBef>
                <a:spcPts val="600"/>
              </a:spcBef>
            </a:pPr>
            <a:endParaRPr lang="en-US" sz="1200" dirty="0">
              <a:latin typeface="Gilroy" panose="00000500000000000000"/>
            </a:endParaRPr>
          </a:p>
          <a:p>
            <a:pPr lvl="1">
              <a:lnSpc>
                <a:spcPct val="100000"/>
              </a:lnSpc>
              <a:spcBef>
                <a:spcPts val="600"/>
              </a:spcBef>
            </a:pPr>
            <a:endParaRPr lang="en-US" sz="1200" dirty="0">
              <a:latin typeface="Gilroy" panose="00000500000000000000"/>
            </a:endParaRPr>
          </a:p>
          <a:p>
            <a:pPr lvl="1">
              <a:lnSpc>
                <a:spcPct val="100000"/>
              </a:lnSpc>
              <a:spcBef>
                <a:spcPts val="600"/>
              </a:spcBef>
            </a:pPr>
            <a:endParaRPr lang="en-US" sz="1200" dirty="0">
              <a:latin typeface="Gilroy" panose="00000500000000000000"/>
            </a:endParaRPr>
          </a:p>
        </p:txBody>
      </p:sp>
      <p:sp>
        <p:nvSpPr>
          <p:cNvPr id="10" name="TextBox 9">
            <a:extLst>
              <a:ext uri="{FF2B5EF4-FFF2-40B4-BE49-F238E27FC236}">
                <a16:creationId xmlns:a16="http://schemas.microsoft.com/office/drawing/2014/main" id="{74F6BA81-53AE-495D-9C80-406F82D6A94F}"/>
              </a:ext>
            </a:extLst>
          </p:cNvPr>
          <p:cNvSpPr txBox="1"/>
          <p:nvPr/>
        </p:nvSpPr>
        <p:spPr>
          <a:xfrm>
            <a:off x="8314865" y="2940999"/>
            <a:ext cx="3532580" cy="1477328"/>
          </a:xfrm>
          <a:prstGeom prst="rect">
            <a:avLst/>
          </a:prstGeom>
          <a:noFill/>
        </p:spPr>
        <p:txBody>
          <a:bodyPr wrap="square" rtlCol="0">
            <a:spAutoFit/>
          </a:bodyPr>
          <a:lstStyle/>
          <a:p>
            <a:r>
              <a:rPr lang="en-US" sz="1200" b="1" dirty="0">
                <a:effectLst/>
                <a:latin typeface="Gilroy" panose="00000500000000000000"/>
                <a:ea typeface="Calibri" panose="020F0502020204030204" pitchFamily="34" charset="0"/>
                <a:cs typeface="Arial" panose="020B0604020202020204" pitchFamily="34" charset="0"/>
              </a:rPr>
              <a:t>Note:  </a:t>
            </a:r>
            <a:r>
              <a:rPr lang="en-US" sz="1200" dirty="0">
                <a:solidFill>
                  <a:schemeClr val="bg2">
                    <a:lumMod val="50000"/>
                  </a:schemeClr>
                </a:solidFill>
                <a:effectLst/>
                <a:latin typeface="Gilroy" panose="00000500000000000000"/>
                <a:ea typeface="Calibri" panose="020F0502020204030204" pitchFamily="34" charset="0"/>
                <a:cs typeface="Arial" panose="020B0604020202020204" pitchFamily="34" charset="0"/>
              </a:rPr>
              <a:t>A deal that does not meet this criteria for teaming, but where Inside Sales feels that Field Sales participation to close is necessary, may be teamed but requires prior authorization from Kevin Edler and the appropriate Field Sales Manager</a:t>
            </a:r>
          </a:p>
          <a:p>
            <a:endParaRPr lang="en-US" dirty="0">
              <a:latin typeface="Gilroy" panose="00000500000000000000"/>
            </a:endParaRPr>
          </a:p>
        </p:txBody>
      </p:sp>
      <p:sp>
        <p:nvSpPr>
          <p:cNvPr id="12" name="TextBox 11">
            <a:extLst>
              <a:ext uri="{FF2B5EF4-FFF2-40B4-BE49-F238E27FC236}">
                <a16:creationId xmlns:a16="http://schemas.microsoft.com/office/drawing/2014/main" id="{BC237441-1180-4E8E-89FB-EA294BA70238}"/>
              </a:ext>
            </a:extLst>
          </p:cNvPr>
          <p:cNvSpPr txBox="1"/>
          <p:nvPr/>
        </p:nvSpPr>
        <p:spPr>
          <a:xfrm>
            <a:off x="8314865" y="4220808"/>
            <a:ext cx="3288107" cy="1015663"/>
          </a:xfrm>
          <a:prstGeom prst="rect">
            <a:avLst/>
          </a:prstGeom>
          <a:noFill/>
        </p:spPr>
        <p:txBody>
          <a:bodyPr wrap="square" rtlCol="0">
            <a:spAutoFit/>
          </a:bodyPr>
          <a:lstStyle/>
          <a:p>
            <a:r>
              <a:rPr lang="en-US" sz="1200" dirty="0">
                <a:solidFill>
                  <a:srgbClr val="0070C0"/>
                </a:solidFill>
                <a:latin typeface="Gilroy" panose="00000500000000000000"/>
                <a:cs typeface="Arial" panose="020B0604020202020204" pitchFamily="34" charset="0"/>
              </a:rPr>
              <a:t>For a Field Sales Account Executive to get paid on an authorized Teamed Inbound Opportunity, the Opportunity must reflect the Field Sales Account Executive as the </a:t>
            </a:r>
            <a:r>
              <a:rPr lang="en-US" sz="1200" u="sng" dirty="0">
                <a:solidFill>
                  <a:srgbClr val="0070C0"/>
                </a:solidFill>
                <a:latin typeface="Gilroy" panose="00000500000000000000"/>
                <a:cs typeface="Arial" panose="020B0604020202020204" pitchFamily="34" charset="0"/>
              </a:rPr>
              <a:t>Opportunity Owner</a:t>
            </a:r>
            <a:r>
              <a:rPr lang="en-US" sz="1200" dirty="0">
                <a:solidFill>
                  <a:srgbClr val="0070C0"/>
                </a:solidFill>
                <a:latin typeface="Gilroy" panose="00000500000000000000"/>
                <a:cs typeface="Arial" panose="020B0604020202020204" pitchFamily="34" charset="0"/>
              </a:rPr>
              <a:t> in QForce.</a:t>
            </a:r>
          </a:p>
        </p:txBody>
      </p:sp>
      <p:sp>
        <p:nvSpPr>
          <p:cNvPr id="13" name="TextBox 12">
            <a:extLst>
              <a:ext uri="{FF2B5EF4-FFF2-40B4-BE49-F238E27FC236}">
                <a16:creationId xmlns:a16="http://schemas.microsoft.com/office/drawing/2014/main" id="{5374E6B3-FB0E-4DCE-8AE3-2E23B0770FCD}"/>
              </a:ext>
            </a:extLst>
          </p:cNvPr>
          <p:cNvSpPr txBox="1"/>
          <p:nvPr/>
        </p:nvSpPr>
        <p:spPr>
          <a:xfrm>
            <a:off x="8314865" y="5775933"/>
            <a:ext cx="3532579" cy="830997"/>
          </a:xfrm>
          <a:prstGeom prst="rect">
            <a:avLst/>
          </a:prstGeom>
          <a:noFill/>
        </p:spPr>
        <p:txBody>
          <a:bodyPr wrap="square" rtlCol="0">
            <a:spAutoFit/>
          </a:bodyPr>
          <a:lstStyle/>
          <a:p>
            <a:r>
              <a:rPr lang="en-US" sz="1200" i="1" dirty="0">
                <a:latin typeface="Gilroy" panose="00000500000000000000"/>
              </a:rPr>
              <a:t>*</a:t>
            </a:r>
            <a:r>
              <a:rPr lang="en-US" sz="1200" i="1" dirty="0">
                <a:solidFill>
                  <a:schemeClr val="accent2">
                    <a:lumMod val="75000"/>
                  </a:schemeClr>
                </a:solidFill>
                <a:latin typeface="Gilroy" panose="00000500000000000000"/>
                <a:cs typeface="Arial" panose="020B0604020202020204" pitchFamily="34" charset="0"/>
              </a:rPr>
              <a:t>Teaming requirements not applicable to equipment sales where the equipment is not being installed and/or service by Quench Technicians</a:t>
            </a:r>
          </a:p>
        </p:txBody>
      </p:sp>
      <p:sp>
        <p:nvSpPr>
          <p:cNvPr id="14" name="Rectangle 13">
            <a:extLst>
              <a:ext uri="{FF2B5EF4-FFF2-40B4-BE49-F238E27FC236}">
                <a16:creationId xmlns:a16="http://schemas.microsoft.com/office/drawing/2014/main" id="{9EDCE2EA-3405-420E-A274-C367794529E9}"/>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20CA462-E2D0-4A6D-B218-62A88090F13A}"/>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C38DBAA-CE2E-4218-8219-262BB62B8470}"/>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285134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Gilroy" pitchFamily="2" charset="77"/>
                <a:ea typeface="+mj-ea"/>
                <a:cs typeface="+mj-cs"/>
              </a:rPr>
              <a:t>Teaming</a:t>
            </a:r>
          </a:p>
        </p:txBody>
      </p:sp>
      <p:sp>
        <p:nvSpPr>
          <p:cNvPr id="14" name="Content Placeholder 2">
            <a:extLst>
              <a:ext uri="{FF2B5EF4-FFF2-40B4-BE49-F238E27FC236}">
                <a16:creationId xmlns:a16="http://schemas.microsoft.com/office/drawing/2014/main" id="{668F1C89-BED1-4DD0-B0EE-2B6FF86629A8}"/>
              </a:ext>
            </a:extLst>
          </p:cNvPr>
          <p:cNvSpPr txBox="1">
            <a:spLocks/>
          </p:cNvSpPr>
          <p:nvPr/>
        </p:nvSpPr>
        <p:spPr>
          <a:xfrm>
            <a:off x="460049" y="1575854"/>
            <a:ext cx="9254949" cy="42603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1800" dirty="0">
                <a:latin typeface="Gilroy" panose="00000500000000000000"/>
                <a:ea typeface="Calibri" panose="020F0502020204030204" pitchFamily="34" charset="0"/>
              </a:rPr>
              <a:t>Effective January 1, 2022 there will no longer be AM generated opportunities that the Field Rep </a:t>
            </a:r>
            <a:r>
              <a:rPr lang="en-US" sz="1800" b="1" u="sng" dirty="0">
                <a:latin typeface="Gilroy" panose="00000500000000000000"/>
                <a:ea typeface="Calibri" panose="020F0502020204030204" pitchFamily="34" charset="0"/>
              </a:rPr>
              <a:t>is not</a:t>
            </a:r>
            <a:r>
              <a:rPr lang="en-US" sz="1800" dirty="0">
                <a:latin typeface="Gilroy" panose="00000500000000000000"/>
                <a:ea typeface="Calibri" panose="020F0502020204030204" pitchFamily="34" charset="0"/>
              </a:rPr>
              <a:t> paid on:</a:t>
            </a:r>
          </a:p>
          <a:p>
            <a:pPr>
              <a:lnSpc>
                <a:spcPct val="100000"/>
              </a:lnSpc>
              <a:spcBef>
                <a:spcPts val="1200"/>
              </a:spcBef>
            </a:pPr>
            <a:r>
              <a:rPr lang="en-US" sz="1600" dirty="0">
                <a:latin typeface="Gilroy" panose="00000500000000000000"/>
                <a:ea typeface="Calibri" panose="020F0502020204030204" pitchFamily="34" charset="0"/>
              </a:rPr>
              <a:t>The Field Rep will be paid inbound turns on All AM Generated opportunities that reflect that Field Rep’s designated Sales Team regardless of whether that Field rep is listed as the opportunity owner on the account!</a:t>
            </a:r>
          </a:p>
          <a:p>
            <a:pPr>
              <a:lnSpc>
                <a:spcPct val="100000"/>
              </a:lnSpc>
              <a:spcBef>
                <a:spcPts val="1200"/>
              </a:spcBef>
            </a:pPr>
            <a:r>
              <a:rPr lang="en-US" sz="1600" dirty="0">
                <a:latin typeface="Gilroy" panose="00000500000000000000"/>
                <a:ea typeface="Calibri" panose="020F0502020204030204" pitchFamily="34" charset="0"/>
              </a:rPr>
              <a:t>Field Reps will also continue to be paid Inbound Turns on all non-Field Rep generated opportunities booked against Sr. AM Coded Accounts that reflect the Field Rep’s designated Sales Team</a:t>
            </a:r>
          </a:p>
          <a:p>
            <a:pPr lvl="1">
              <a:lnSpc>
                <a:spcPct val="100000"/>
              </a:lnSpc>
              <a:spcBef>
                <a:spcPts val="600"/>
              </a:spcBef>
            </a:pPr>
            <a:r>
              <a:rPr lang="en-US" sz="1400" dirty="0">
                <a:latin typeface="Gilroy" panose="00000500000000000000"/>
                <a:ea typeface="Calibri" panose="020F0502020204030204" pitchFamily="34" charset="0"/>
              </a:rPr>
              <a:t>Account Management Team  </a:t>
            </a:r>
          </a:p>
          <a:p>
            <a:pPr lvl="2">
              <a:lnSpc>
                <a:spcPct val="100000"/>
              </a:lnSpc>
              <a:spcBef>
                <a:spcPts val="600"/>
              </a:spcBef>
            </a:pPr>
            <a:r>
              <a:rPr lang="en-US" sz="1200" dirty="0">
                <a:latin typeface="Gilroy" panose="00000500000000000000"/>
                <a:ea typeface="Calibri" panose="020F0502020204030204" pitchFamily="34" charset="0"/>
              </a:rPr>
              <a:t>Red</a:t>
            </a:r>
          </a:p>
          <a:p>
            <a:pPr lvl="2">
              <a:lnSpc>
                <a:spcPct val="100000"/>
              </a:lnSpc>
              <a:spcBef>
                <a:spcPts val="600"/>
              </a:spcBef>
            </a:pPr>
            <a:r>
              <a:rPr lang="en-US" sz="1200" dirty="0">
                <a:latin typeface="Gilroy" panose="00000500000000000000"/>
                <a:ea typeface="Calibri" panose="020F0502020204030204" pitchFamily="34" charset="0"/>
              </a:rPr>
              <a:t>Blue</a:t>
            </a:r>
          </a:p>
          <a:p>
            <a:pPr lvl="2">
              <a:lnSpc>
                <a:spcPct val="100000"/>
              </a:lnSpc>
              <a:spcBef>
                <a:spcPts val="600"/>
              </a:spcBef>
            </a:pPr>
            <a:r>
              <a:rPr lang="en-US" sz="1200" dirty="0">
                <a:latin typeface="Gilroy" panose="00000500000000000000"/>
                <a:ea typeface="Calibri" panose="020F0502020204030204" pitchFamily="34" charset="0"/>
              </a:rPr>
              <a:t>Black</a:t>
            </a:r>
          </a:p>
          <a:p>
            <a:pPr lvl="2">
              <a:lnSpc>
                <a:spcPct val="100000"/>
              </a:lnSpc>
              <a:spcBef>
                <a:spcPts val="600"/>
              </a:spcBef>
            </a:pPr>
            <a:r>
              <a:rPr lang="en-US" sz="1200" dirty="0">
                <a:latin typeface="Gilroy" panose="00000500000000000000"/>
                <a:ea typeface="Calibri" panose="020F0502020204030204" pitchFamily="34" charset="0"/>
              </a:rPr>
              <a:t>Yellow</a:t>
            </a:r>
          </a:p>
          <a:p>
            <a:pPr lvl="2">
              <a:lnSpc>
                <a:spcPct val="100000"/>
              </a:lnSpc>
              <a:spcBef>
                <a:spcPts val="600"/>
              </a:spcBef>
            </a:pPr>
            <a:r>
              <a:rPr lang="en-US" sz="1200" dirty="0">
                <a:latin typeface="Gilroy" panose="00000500000000000000"/>
                <a:ea typeface="Calibri" panose="020F0502020204030204" pitchFamily="34" charset="0"/>
              </a:rPr>
              <a:t>Purple</a:t>
            </a:r>
          </a:p>
          <a:p>
            <a:pPr lvl="2">
              <a:lnSpc>
                <a:spcPct val="100000"/>
              </a:lnSpc>
              <a:spcBef>
                <a:spcPts val="600"/>
              </a:spcBef>
            </a:pPr>
            <a:r>
              <a:rPr lang="en-US" sz="1200" dirty="0">
                <a:latin typeface="Gilroy" panose="00000500000000000000"/>
                <a:ea typeface="Calibri" panose="020F0502020204030204" pitchFamily="34" charset="0"/>
              </a:rPr>
              <a:t>Green</a:t>
            </a:r>
            <a:endParaRPr lang="en-US" sz="1200" dirty="0">
              <a:latin typeface="Gilroy" panose="00000500000000000000"/>
            </a:endParaRPr>
          </a:p>
        </p:txBody>
      </p:sp>
      <p:sp>
        <p:nvSpPr>
          <p:cNvPr id="7" name="Rectangle 6">
            <a:extLst>
              <a:ext uri="{FF2B5EF4-FFF2-40B4-BE49-F238E27FC236}">
                <a16:creationId xmlns:a16="http://schemas.microsoft.com/office/drawing/2014/main" id="{043C7B36-A3B1-461A-9F45-CE2A6E8F5C9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42C23D-E073-460F-A35D-3B7227F4347A}"/>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F7839F2-24C2-4E74-B534-3E5DA08C8B4C}"/>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426064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Pricing Program 2021 Recap</a:t>
            </a:r>
          </a:p>
        </p:txBody>
      </p:sp>
      <p:sp>
        <p:nvSpPr>
          <p:cNvPr id="7" name="Text Placeholder 2">
            <a:extLst>
              <a:ext uri="{FF2B5EF4-FFF2-40B4-BE49-F238E27FC236}">
                <a16:creationId xmlns:a16="http://schemas.microsoft.com/office/drawing/2014/main" id="{8C7586C8-6395-444D-B87B-DC2EE5EB59E3}"/>
              </a:ext>
            </a:extLst>
          </p:cNvPr>
          <p:cNvSpPr txBox="1">
            <a:spLocks/>
          </p:cNvSpPr>
          <p:nvPr/>
        </p:nvSpPr>
        <p:spPr>
          <a:xfrm>
            <a:off x="6567055" y="2662409"/>
            <a:ext cx="5372511" cy="3842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2000" b="1" u="sng" dirty="0"/>
              <a:t>Focus areas for 2022</a:t>
            </a:r>
          </a:p>
          <a:p>
            <a:pPr>
              <a:lnSpc>
                <a:spcPct val="100000"/>
              </a:lnSpc>
              <a:spcBef>
                <a:spcPts val="1200"/>
              </a:spcBef>
            </a:pPr>
            <a:r>
              <a:rPr lang="en-US" sz="1800" b="1" dirty="0"/>
              <a:t>Drive higher new unit pricing: </a:t>
            </a:r>
            <a:r>
              <a:rPr lang="en-US" sz="1800" dirty="0"/>
              <a:t>updated pricing matrix, new rep-level analysis for managers, closed-lost analysis, etc.</a:t>
            </a:r>
          </a:p>
          <a:p>
            <a:pPr>
              <a:lnSpc>
                <a:spcPct val="100000"/>
              </a:lnSpc>
              <a:spcBef>
                <a:spcPts val="1200"/>
              </a:spcBef>
            </a:pPr>
            <a:r>
              <a:rPr lang="en-US" sz="1800" b="1" dirty="0"/>
              <a:t>Continue to execute rate increases at renewal</a:t>
            </a:r>
            <a:r>
              <a:rPr lang="en-US" sz="1800" dirty="0"/>
              <a:t> for target customers</a:t>
            </a:r>
            <a:endParaRPr lang="en-US" sz="1800" b="1" dirty="0"/>
          </a:p>
          <a:p>
            <a:pPr>
              <a:lnSpc>
                <a:spcPct val="100000"/>
              </a:lnSpc>
              <a:spcBef>
                <a:spcPts val="1200"/>
              </a:spcBef>
            </a:pPr>
            <a:r>
              <a:rPr lang="en-US" sz="1800" b="1" dirty="0"/>
              <a:t>Paper fee expansion: </a:t>
            </a:r>
            <a:r>
              <a:rPr lang="en-US" sz="1800" dirty="0"/>
              <a:t>pilot live December 2021</a:t>
            </a:r>
          </a:p>
          <a:p>
            <a:pPr>
              <a:lnSpc>
                <a:spcPct val="100000"/>
              </a:lnSpc>
              <a:spcBef>
                <a:spcPts val="1200"/>
              </a:spcBef>
            </a:pPr>
            <a:r>
              <a:rPr lang="en-US" sz="1800" b="1" dirty="0"/>
              <a:t>Late fee implementation: </a:t>
            </a:r>
            <a:r>
              <a:rPr lang="en-US" sz="1800" dirty="0"/>
              <a:t>planning for end of Q1 pilot</a:t>
            </a:r>
          </a:p>
        </p:txBody>
      </p:sp>
      <p:sp>
        <p:nvSpPr>
          <p:cNvPr id="10" name="Oval 9">
            <a:extLst>
              <a:ext uri="{FF2B5EF4-FFF2-40B4-BE49-F238E27FC236}">
                <a16:creationId xmlns:a16="http://schemas.microsoft.com/office/drawing/2014/main" id="{FADC6A0D-799F-4EFD-9E98-7305B278451C}"/>
              </a:ext>
            </a:extLst>
          </p:cNvPr>
          <p:cNvSpPr/>
          <p:nvPr/>
        </p:nvSpPr>
        <p:spPr>
          <a:xfrm>
            <a:off x="711198" y="1904263"/>
            <a:ext cx="1295402" cy="1304604"/>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accent3">
                    <a:lumMod val="75000"/>
                  </a:schemeClr>
                </a:solidFill>
              </a:rPr>
              <a:t>$130K</a:t>
            </a:r>
          </a:p>
        </p:txBody>
      </p:sp>
      <p:sp>
        <p:nvSpPr>
          <p:cNvPr id="12" name="Oval 11">
            <a:extLst>
              <a:ext uri="{FF2B5EF4-FFF2-40B4-BE49-F238E27FC236}">
                <a16:creationId xmlns:a16="http://schemas.microsoft.com/office/drawing/2014/main" id="{57F9B9CA-CCCA-405B-B736-EB2B1CD1BC5A}"/>
              </a:ext>
            </a:extLst>
          </p:cNvPr>
          <p:cNvSpPr/>
          <p:nvPr/>
        </p:nvSpPr>
        <p:spPr>
          <a:xfrm>
            <a:off x="711198" y="3352063"/>
            <a:ext cx="1295402" cy="1304604"/>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accent3">
                    <a:lumMod val="75000"/>
                  </a:schemeClr>
                </a:solidFill>
              </a:rPr>
              <a:t>95%</a:t>
            </a:r>
          </a:p>
        </p:txBody>
      </p:sp>
      <p:sp>
        <p:nvSpPr>
          <p:cNvPr id="13" name="Oval 12">
            <a:extLst>
              <a:ext uri="{FF2B5EF4-FFF2-40B4-BE49-F238E27FC236}">
                <a16:creationId xmlns:a16="http://schemas.microsoft.com/office/drawing/2014/main" id="{3CA1537D-42FA-43B0-9FFE-F545B4E388C1}"/>
              </a:ext>
            </a:extLst>
          </p:cNvPr>
          <p:cNvSpPr/>
          <p:nvPr/>
        </p:nvSpPr>
        <p:spPr>
          <a:xfrm>
            <a:off x="711198" y="4799863"/>
            <a:ext cx="1295402" cy="130460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bg1">
                    <a:lumMod val="50000"/>
                  </a:schemeClr>
                </a:solidFill>
              </a:rPr>
              <a:t>+1.4%</a:t>
            </a:r>
          </a:p>
        </p:txBody>
      </p:sp>
      <p:sp>
        <p:nvSpPr>
          <p:cNvPr id="14" name="Text Placeholder 2">
            <a:extLst>
              <a:ext uri="{FF2B5EF4-FFF2-40B4-BE49-F238E27FC236}">
                <a16:creationId xmlns:a16="http://schemas.microsoft.com/office/drawing/2014/main" id="{829EAA71-544F-45C4-8E3E-BFC05BBFF708}"/>
              </a:ext>
            </a:extLst>
          </p:cNvPr>
          <p:cNvSpPr txBox="1">
            <a:spLocks/>
          </p:cNvSpPr>
          <p:nvPr/>
        </p:nvSpPr>
        <p:spPr>
          <a:xfrm>
            <a:off x="2193343" y="2159921"/>
            <a:ext cx="3902658" cy="7932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$130K in RMR gained by end of December - $1.56M in annual value</a:t>
            </a:r>
          </a:p>
        </p:txBody>
      </p:sp>
      <p:sp>
        <p:nvSpPr>
          <p:cNvPr id="15" name="Text Placeholder 2">
            <a:extLst>
              <a:ext uri="{FF2B5EF4-FFF2-40B4-BE49-F238E27FC236}">
                <a16:creationId xmlns:a16="http://schemas.microsoft.com/office/drawing/2014/main" id="{50211EBF-4EE6-44E6-BEDC-FFC5664FB7C1}"/>
              </a:ext>
            </a:extLst>
          </p:cNvPr>
          <p:cNvSpPr txBox="1">
            <a:spLocks/>
          </p:cNvSpPr>
          <p:nvPr/>
        </p:nvSpPr>
        <p:spPr>
          <a:xfrm>
            <a:off x="2193343" y="3607721"/>
            <a:ext cx="3902658" cy="7932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95% of total renewal uplift value realized (vs. target of 80%)</a:t>
            </a:r>
          </a:p>
        </p:txBody>
      </p:sp>
      <p:sp>
        <p:nvSpPr>
          <p:cNvPr id="16" name="Text Placeholder 2">
            <a:extLst>
              <a:ext uri="{FF2B5EF4-FFF2-40B4-BE49-F238E27FC236}">
                <a16:creationId xmlns:a16="http://schemas.microsoft.com/office/drawing/2014/main" id="{5AA7BA3D-7F41-4B99-81C9-3BD852B1C706}"/>
              </a:ext>
            </a:extLst>
          </p:cNvPr>
          <p:cNvSpPr txBox="1">
            <a:spLocks/>
          </p:cNvSpPr>
          <p:nvPr/>
        </p:nvSpPr>
        <p:spPr>
          <a:xfrm>
            <a:off x="2193343" y="5055521"/>
            <a:ext cx="3902658" cy="79328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+1.4% gain in like for like pricing from 2020 to 2021 (below target of 2% growth), from the incentive tool</a:t>
            </a:r>
          </a:p>
        </p:txBody>
      </p:sp>
      <p:sp>
        <p:nvSpPr>
          <p:cNvPr id="17" name="Rectangle 16">
            <a:extLst>
              <a:ext uri="{FF2B5EF4-FFF2-40B4-BE49-F238E27FC236}">
                <a16:creationId xmlns:a16="http://schemas.microsoft.com/office/drawing/2014/main" id="{03FEFC4E-1D24-4BFE-9A7D-306035415D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F52E840-016F-4D25-A699-CA3CDC736F10}"/>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D1197C1-58F0-462D-B151-8A422C979854}"/>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2778567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106788FD-F364-8048-8D6C-D417F1C1434A}"/>
              </a:ext>
            </a:extLst>
          </p:cNvPr>
          <p:cNvSpPr txBox="1">
            <a:spLocks/>
          </p:cNvSpPr>
          <p:nvPr/>
        </p:nvSpPr>
        <p:spPr>
          <a:xfrm>
            <a:off x="1468908" y="3065450"/>
            <a:ext cx="9254184" cy="18026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fontAlgn="base">
              <a:lnSpc>
                <a:spcPct val="100000"/>
              </a:lnSpc>
              <a:spcBef>
                <a:spcPts val="0"/>
              </a:spcBef>
              <a:spcAft>
                <a:spcPts val="600"/>
              </a:spcAft>
              <a:buNone/>
            </a:pPr>
            <a:r>
              <a:rPr lang="en-US" sz="7200" b="1" dirty="0">
                <a:solidFill>
                  <a:srgbClr val="33475B"/>
                </a:solidFill>
                <a:latin typeface="Gilroy" panose="00000500000000000000"/>
                <a:ea typeface="Calibri" panose="020F0502020204030204" pitchFamily="34" charset="0"/>
                <a:cs typeface="Times New Roman" panose="02020603050405020304" pitchFamily="18" charset="0"/>
              </a:rPr>
              <a:t>Thank You!</a:t>
            </a:r>
            <a:endParaRPr lang="en-US" sz="7200" dirty="0">
              <a:effectLst/>
              <a:latin typeface="Gilroy" panose="00000500000000000000"/>
              <a:ea typeface="Calibri" panose="020F0502020204030204" pitchFamily="34" charset="0"/>
              <a:cs typeface="Times New Roman" panose="02020603050405020304" pitchFamily="18" charset="0"/>
            </a:endParaRPr>
          </a:p>
          <a:p>
            <a:pPr marL="0" marR="0" indent="0" algn="ctr" fontAlgn="base">
              <a:lnSpc>
                <a:spcPct val="100000"/>
              </a:lnSpc>
              <a:spcBef>
                <a:spcPts val="0"/>
              </a:spcBef>
              <a:spcAft>
                <a:spcPts val="600"/>
              </a:spcAft>
              <a:buNone/>
            </a:pPr>
            <a:endParaRPr lang="en-US" sz="7200" b="1" dirty="0">
              <a:solidFill>
                <a:srgbClr val="33475B"/>
              </a:solidFill>
              <a:effectLst/>
              <a:latin typeface="Gilroy" panose="0000050000000000000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0339434-6C30-4028-8CA3-37D552A4C7A2}"/>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FA5670-C38E-4C33-AAD1-88379B878A85}"/>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F4D60D2-879E-4273-B826-AC5DB1A90CBE}"/>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201912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2021 Review:  Highlights – Rental Revenue</a:t>
            </a:r>
          </a:p>
        </p:txBody>
      </p:sp>
      <p:sp>
        <p:nvSpPr>
          <p:cNvPr id="8" name="Text Placeholder 2">
            <a:extLst>
              <a:ext uri="{FF2B5EF4-FFF2-40B4-BE49-F238E27FC236}">
                <a16:creationId xmlns:a16="http://schemas.microsoft.com/office/drawing/2014/main" id="{106788FD-F364-8048-8D6C-D417F1C1434A}"/>
              </a:ext>
            </a:extLst>
          </p:cNvPr>
          <p:cNvSpPr txBox="1">
            <a:spLocks/>
          </p:cNvSpPr>
          <p:nvPr/>
        </p:nvSpPr>
        <p:spPr>
          <a:xfrm>
            <a:off x="278458" y="1594291"/>
            <a:ext cx="5254834" cy="494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pPr>
            <a:r>
              <a:rPr lang="en-US" sz="2000" dirty="0"/>
              <a:t>Total net rental revenue bookings +8% to BUD and +46% to PY</a:t>
            </a:r>
          </a:p>
          <a:p>
            <a:pPr>
              <a:lnSpc>
                <a:spcPts val="2600"/>
              </a:lnSpc>
            </a:pPr>
            <a:r>
              <a:rPr lang="en-US" sz="2000" dirty="0"/>
              <a:t>Field/Inside +1% to BUD and +38% to PY on gross booking revenue</a:t>
            </a:r>
          </a:p>
          <a:p>
            <a:pPr lvl="1">
              <a:lnSpc>
                <a:spcPts val="2600"/>
              </a:lnSpc>
            </a:pPr>
            <a:r>
              <a:rPr lang="en-US" sz="1600" dirty="0"/>
              <a:t>PI cancel over plan and an area of focus for ’22</a:t>
            </a:r>
          </a:p>
          <a:p>
            <a:pPr>
              <a:lnSpc>
                <a:spcPts val="2600"/>
              </a:lnSpc>
            </a:pPr>
            <a:r>
              <a:rPr lang="en-US" sz="2000" dirty="0"/>
              <a:t>National Accounts +30% to BUD and +49% to PY</a:t>
            </a:r>
          </a:p>
          <a:p>
            <a:pPr lvl="1">
              <a:lnSpc>
                <a:spcPts val="2600"/>
              </a:lnSpc>
            </a:pPr>
            <a:r>
              <a:rPr lang="en-US" sz="1600" dirty="0"/>
              <a:t>Led by Amazon and T-Mobile (1/2 of total)</a:t>
            </a:r>
          </a:p>
          <a:p>
            <a:pPr>
              <a:lnSpc>
                <a:spcPts val="2600"/>
              </a:lnSpc>
            </a:pPr>
            <a:r>
              <a:rPr lang="en-US" sz="2000" dirty="0"/>
              <a:t>Marketing 98% to BUD and +43% PY on lead volume</a:t>
            </a:r>
          </a:p>
          <a:p>
            <a:pPr>
              <a:lnSpc>
                <a:spcPts val="2600"/>
              </a:lnSpc>
            </a:pPr>
            <a:r>
              <a:rPr lang="en-US" sz="2000" dirty="0"/>
              <a:t>Field bookings from outbound +25% to BUD and +47% to PY</a:t>
            </a:r>
          </a:p>
          <a:p>
            <a:pPr marL="1143000" lvl="3">
              <a:lnSpc>
                <a:spcPts val="2600"/>
              </a:lnSpc>
              <a:spcBef>
                <a:spcPts val="1000"/>
              </a:spcBef>
            </a:pPr>
            <a:endParaRPr lang="en-US" sz="1200" dirty="0"/>
          </a:p>
        </p:txBody>
      </p:sp>
      <p:sp>
        <p:nvSpPr>
          <p:cNvPr id="9" name="Rectangle 8">
            <a:extLst>
              <a:ext uri="{FF2B5EF4-FFF2-40B4-BE49-F238E27FC236}">
                <a16:creationId xmlns:a16="http://schemas.microsoft.com/office/drawing/2014/main" id="{3C0FA670-4D1B-5242-97A3-5DF343E5C0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BA4B48-125A-6440-843B-AEDB8EDCA3E1}"/>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6E37C6-B020-D042-902A-C0CC130FDDD0}"/>
              </a:ext>
            </a:extLst>
          </p:cNvPr>
          <p:cNvPicPr>
            <a:picLocks noChangeAspect="1"/>
          </p:cNvPicPr>
          <p:nvPr/>
        </p:nvPicPr>
        <p:blipFill>
          <a:blip r:embed="rId2"/>
          <a:srcRect/>
          <a:stretch/>
        </p:blipFill>
        <p:spPr>
          <a:xfrm>
            <a:off x="10143093" y="644769"/>
            <a:ext cx="1630749" cy="1297735"/>
          </a:xfrm>
          <a:prstGeom prst="rect">
            <a:avLst/>
          </a:prstGeom>
        </p:spPr>
      </p:pic>
      <p:sp>
        <p:nvSpPr>
          <p:cNvPr id="5" name="Triangle 4">
            <a:extLst>
              <a:ext uri="{FF2B5EF4-FFF2-40B4-BE49-F238E27FC236}">
                <a16:creationId xmlns:a16="http://schemas.microsoft.com/office/drawing/2014/main" id="{61D1BD4B-D106-5B4D-BE7E-61F45542F4A9}"/>
              </a:ext>
            </a:extLst>
          </p:cNvPr>
          <p:cNvSpPr/>
          <p:nvPr/>
        </p:nvSpPr>
        <p:spPr>
          <a:xfrm rot="5400000">
            <a:off x="4681959" y="3917689"/>
            <a:ext cx="2141034" cy="356839"/>
          </a:xfrm>
          <a:prstGeom prst="triangle">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90BD824A-A6AE-474C-A7C0-7CD0271505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11E28-60AF-B543-AA61-E2BD0459882F}" type="slidenum">
              <a:rPr lang="en-US" smtClean="0"/>
              <a:pPr/>
              <a:t>3</a:t>
            </a:fld>
            <a:endParaRPr lang="en-US" dirty="0"/>
          </a:p>
        </p:txBody>
      </p:sp>
      <p:graphicFrame>
        <p:nvGraphicFramePr>
          <p:cNvPr id="14" name="Chart 13">
            <a:extLst>
              <a:ext uri="{FF2B5EF4-FFF2-40B4-BE49-F238E27FC236}">
                <a16:creationId xmlns:a16="http://schemas.microsoft.com/office/drawing/2014/main" id="{E7F36D21-D370-4E0A-B145-A6B432D125FD}"/>
              </a:ext>
            </a:extLst>
          </p:cNvPr>
          <p:cNvGraphicFramePr>
            <a:graphicFrameLocks/>
          </p:cNvGraphicFramePr>
          <p:nvPr>
            <p:extLst>
              <p:ext uri="{D42A27DB-BD31-4B8C-83A1-F6EECF244321}">
                <p14:modId xmlns:p14="http://schemas.microsoft.com/office/powerpoint/2010/main" val="2203919697"/>
              </p:ext>
            </p:extLst>
          </p:nvPr>
        </p:nvGraphicFramePr>
        <p:xfrm>
          <a:off x="6082048" y="1930757"/>
          <a:ext cx="5831494" cy="4282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437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457325"/>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2021 Review:  Performance to RMR Quota</a:t>
            </a:r>
          </a:p>
        </p:txBody>
      </p:sp>
      <p:sp>
        <p:nvSpPr>
          <p:cNvPr id="9" name="Rectangle 8">
            <a:extLst>
              <a:ext uri="{FF2B5EF4-FFF2-40B4-BE49-F238E27FC236}">
                <a16:creationId xmlns:a16="http://schemas.microsoft.com/office/drawing/2014/main" id="{3C0FA670-4D1B-5242-97A3-5DF343E5C0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BA4B48-125A-6440-843B-AEDB8EDCA3E1}"/>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6E37C6-B020-D042-902A-C0CC130FDDD0}"/>
              </a:ext>
            </a:extLst>
          </p:cNvPr>
          <p:cNvPicPr>
            <a:picLocks noChangeAspect="1"/>
          </p:cNvPicPr>
          <p:nvPr/>
        </p:nvPicPr>
        <p:blipFill>
          <a:blip r:embed="rId2"/>
          <a:srcRect/>
          <a:stretch/>
        </p:blipFill>
        <p:spPr>
          <a:xfrm>
            <a:off x="10117988" y="656492"/>
            <a:ext cx="1616017" cy="1286012"/>
          </a:xfrm>
          <a:prstGeom prst="rect">
            <a:avLst/>
          </a:prstGeom>
        </p:spPr>
      </p:pic>
      <p:sp>
        <p:nvSpPr>
          <p:cNvPr id="12" name="Slide Number Placeholder 5">
            <a:extLst>
              <a:ext uri="{FF2B5EF4-FFF2-40B4-BE49-F238E27FC236}">
                <a16:creationId xmlns:a16="http://schemas.microsoft.com/office/drawing/2014/main" id="{7A6B2447-05F6-1440-8F8F-C681DFA49A1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11E28-60AF-B543-AA61-E2BD0459882F}" type="slidenum">
              <a:rPr lang="en-US" smtClean="0"/>
              <a:pPr/>
              <a:t>4</a:t>
            </a:fld>
            <a:endParaRPr lang="en-US" dirty="0"/>
          </a:p>
        </p:txBody>
      </p:sp>
      <p:sp>
        <p:nvSpPr>
          <p:cNvPr id="13" name="Text Placeholder 3">
            <a:extLst>
              <a:ext uri="{FF2B5EF4-FFF2-40B4-BE49-F238E27FC236}">
                <a16:creationId xmlns:a16="http://schemas.microsoft.com/office/drawing/2014/main" id="{EDB9DF48-BA27-4695-9951-1B5E29A687FD}"/>
              </a:ext>
            </a:extLst>
          </p:cNvPr>
          <p:cNvSpPr txBox="1">
            <a:spLocks/>
          </p:cNvSpPr>
          <p:nvPr/>
        </p:nvSpPr>
        <p:spPr>
          <a:xfrm>
            <a:off x="598416" y="955634"/>
            <a:ext cx="6264275" cy="38417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50" dirty="0">
                <a:solidFill>
                  <a:schemeClr val="bg1"/>
                </a:solidFill>
                <a:latin typeface="Arial" panose="020B0604020202020204" pitchFamily="34" charset="0"/>
              </a:rPr>
              <a:t>Sales Leaders</a:t>
            </a:r>
          </a:p>
        </p:txBody>
      </p:sp>
      <p:graphicFrame>
        <p:nvGraphicFramePr>
          <p:cNvPr id="3" name="Table 2">
            <a:extLst>
              <a:ext uri="{FF2B5EF4-FFF2-40B4-BE49-F238E27FC236}">
                <a16:creationId xmlns:a16="http://schemas.microsoft.com/office/drawing/2014/main" id="{2C3574A6-CB8C-40B5-BE39-D1AADC97079B}"/>
              </a:ext>
            </a:extLst>
          </p:cNvPr>
          <p:cNvGraphicFramePr>
            <a:graphicFrameLocks noGrp="1"/>
          </p:cNvGraphicFramePr>
          <p:nvPr>
            <p:extLst>
              <p:ext uri="{D42A27DB-BD31-4B8C-83A1-F6EECF244321}">
                <p14:modId xmlns:p14="http://schemas.microsoft.com/office/powerpoint/2010/main" val="3508253153"/>
              </p:ext>
            </p:extLst>
          </p:nvPr>
        </p:nvGraphicFramePr>
        <p:xfrm>
          <a:off x="580562" y="2742207"/>
          <a:ext cx="11030876" cy="2560320"/>
        </p:xfrm>
        <a:graphic>
          <a:graphicData uri="http://schemas.openxmlformats.org/drawingml/2006/table">
            <a:tbl>
              <a:tblPr>
                <a:tableStyleId>{5C22544A-7EE6-4342-B048-85BDC9FD1C3A}</a:tableStyleId>
              </a:tblPr>
              <a:tblGrid>
                <a:gridCol w="2842759">
                  <a:extLst>
                    <a:ext uri="{9D8B030D-6E8A-4147-A177-3AD203B41FA5}">
                      <a16:colId xmlns:a16="http://schemas.microsoft.com/office/drawing/2014/main" val="4160573251"/>
                    </a:ext>
                  </a:extLst>
                </a:gridCol>
                <a:gridCol w="2539045">
                  <a:extLst>
                    <a:ext uri="{9D8B030D-6E8A-4147-A177-3AD203B41FA5}">
                      <a16:colId xmlns:a16="http://schemas.microsoft.com/office/drawing/2014/main" val="2420510472"/>
                    </a:ext>
                  </a:extLst>
                </a:gridCol>
                <a:gridCol w="1883024">
                  <a:extLst>
                    <a:ext uri="{9D8B030D-6E8A-4147-A177-3AD203B41FA5}">
                      <a16:colId xmlns:a16="http://schemas.microsoft.com/office/drawing/2014/main" val="3330578884"/>
                    </a:ext>
                  </a:extLst>
                </a:gridCol>
                <a:gridCol w="1883024">
                  <a:extLst>
                    <a:ext uri="{9D8B030D-6E8A-4147-A177-3AD203B41FA5}">
                      <a16:colId xmlns:a16="http://schemas.microsoft.com/office/drawing/2014/main" val="1961626967"/>
                    </a:ext>
                  </a:extLst>
                </a:gridCol>
                <a:gridCol w="1883024">
                  <a:extLst>
                    <a:ext uri="{9D8B030D-6E8A-4147-A177-3AD203B41FA5}">
                      <a16:colId xmlns:a16="http://schemas.microsoft.com/office/drawing/2014/main" val="2619082879"/>
                    </a:ext>
                  </a:extLst>
                </a:gridCol>
              </a:tblGrid>
              <a:tr h="265176">
                <a:tc>
                  <a:txBody>
                    <a:bodyPr/>
                    <a:lstStyle/>
                    <a:p>
                      <a:pPr algn="l" fontAlgn="b"/>
                      <a:r>
                        <a:rPr lang="en-US" sz="2400" b="1" u="none" strike="noStrike" dirty="0">
                          <a:effectLst/>
                          <a:latin typeface="Gilroy" panose="00000500000000000000"/>
                        </a:rPr>
                        <a:t> Sales Leader</a:t>
                      </a:r>
                      <a:endParaRPr lang="en-US" sz="2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2400" b="1" u="none" strike="noStrike" dirty="0">
                          <a:effectLst/>
                          <a:latin typeface="Gilroy" panose="00000500000000000000"/>
                        </a:rPr>
                        <a:t> Region/Team</a:t>
                      </a:r>
                      <a:endParaRPr lang="en-US" sz="2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1" u="none" strike="noStrike" dirty="0">
                          <a:effectLst/>
                          <a:latin typeface="Gilroy" panose="00000500000000000000"/>
                        </a:rPr>
                        <a:t>Total New RMR</a:t>
                      </a:r>
                      <a:endParaRPr lang="en-US" sz="2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1" u="none" strike="noStrike" dirty="0">
                          <a:effectLst/>
                          <a:latin typeface="Gilroy" panose="00000500000000000000"/>
                        </a:rPr>
                        <a:t>Quota</a:t>
                      </a:r>
                      <a:endParaRPr lang="en-US" sz="2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1" u="none" strike="noStrike" dirty="0">
                          <a:effectLst/>
                          <a:latin typeface="Gilroy" panose="00000500000000000000"/>
                        </a:rPr>
                        <a:t>% of Quota</a:t>
                      </a:r>
                      <a:endParaRPr lang="en-US" sz="2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58507650"/>
                  </a:ext>
                </a:extLst>
              </a:tr>
              <a:tr h="265176">
                <a:tc>
                  <a:txBody>
                    <a:bodyPr/>
                    <a:lstStyle/>
                    <a:p>
                      <a:pPr algn="l" fontAlgn="b"/>
                      <a:r>
                        <a:rPr lang="en-US" sz="2400" u="none" strike="noStrike" dirty="0">
                          <a:effectLst/>
                          <a:latin typeface="Gilroy" panose="00000500000000000000"/>
                        </a:rPr>
                        <a:t> Patrick White</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u="none" strike="noStrike" dirty="0">
                          <a:effectLst/>
                          <a:latin typeface="Gilroy" panose="00000500000000000000"/>
                        </a:rPr>
                        <a:t> West</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$762,379</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$625,850</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122%</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50351016"/>
                  </a:ext>
                </a:extLst>
              </a:tr>
              <a:tr h="265176">
                <a:tc>
                  <a:txBody>
                    <a:bodyPr/>
                    <a:lstStyle/>
                    <a:p>
                      <a:pPr algn="l" fontAlgn="b"/>
                      <a:r>
                        <a:rPr lang="en-US" sz="2400" u="none" strike="noStrike" dirty="0">
                          <a:effectLst/>
                          <a:latin typeface="Gilroy" panose="00000500000000000000"/>
                        </a:rPr>
                        <a:t> Michael Nosek</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u="none" strike="noStrike" dirty="0">
                          <a:effectLst/>
                          <a:latin typeface="Gilroy" panose="00000500000000000000"/>
                        </a:rPr>
                        <a:t> East</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$556,344</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$553,575</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101%</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39863039"/>
                  </a:ext>
                </a:extLst>
              </a:tr>
              <a:tr h="265176">
                <a:tc>
                  <a:txBody>
                    <a:bodyPr/>
                    <a:lstStyle/>
                    <a:p>
                      <a:pPr algn="l" fontAlgn="b"/>
                      <a:r>
                        <a:rPr lang="en-US" sz="2400" u="none" strike="noStrike" dirty="0">
                          <a:effectLst/>
                          <a:latin typeface="Gilroy" panose="00000500000000000000"/>
                        </a:rPr>
                        <a:t> Ann Boeding</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u="none" strike="noStrike" dirty="0">
                          <a:effectLst/>
                          <a:latin typeface="Gilroy" panose="00000500000000000000"/>
                        </a:rPr>
                        <a:t> Southwest/West</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$352,991</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$293,875</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120%</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81399965"/>
                  </a:ext>
                </a:extLst>
              </a:tr>
              <a:tr h="265176">
                <a:tc>
                  <a:txBody>
                    <a:bodyPr/>
                    <a:lstStyle/>
                    <a:p>
                      <a:pPr algn="l" fontAlgn="b"/>
                      <a:r>
                        <a:rPr lang="en-US" sz="2400" u="none" strike="noStrike" dirty="0">
                          <a:effectLst/>
                          <a:latin typeface="Gilroy" panose="00000500000000000000"/>
                        </a:rPr>
                        <a:t> Lisa Batts</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u="none" strike="noStrike" dirty="0">
                          <a:effectLst/>
                          <a:latin typeface="Gilroy" panose="00000500000000000000"/>
                        </a:rPr>
                        <a:t> Southeast/South</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$192,406</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$167,375</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115%</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68171248"/>
                  </a:ext>
                </a:extLst>
              </a:tr>
              <a:tr h="265176">
                <a:tc>
                  <a:txBody>
                    <a:bodyPr/>
                    <a:lstStyle/>
                    <a:p>
                      <a:pPr algn="l" fontAlgn="b"/>
                      <a:r>
                        <a:rPr lang="en-US" sz="2400" u="none" strike="noStrike" dirty="0">
                          <a:effectLst/>
                          <a:latin typeface="Gilroy" panose="00000500000000000000"/>
                        </a:rPr>
                        <a:t> Ryan Nelson</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400" u="none" strike="noStrike" dirty="0">
                          <a:effectLst/>
                          <a:latin typeface="Gilroy" panose="00000500000000000000"/>
                        </a:rPr>
                        <a:t> West</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$159,821</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$143,450</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u="none" strike="noStrike" dirty="0">
                          <a:effectLst/>
                          <a:latin typeface="Gilroy" panose="00000500000000000000"/>
                        </a:rPr>
                        <a:t>111%</a:t>
                      </a:r>
                      <a:endParaRPr lang="en-US" sz="2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96636496"/>
                  </a:ext>
                </a:extLst>
              </a:tr>
            </a:tbl>
          </a:graphicData>
        </a:graphic>
      </p:graphicFrame>
    </p:spTree>
    <p:extLst>
      <p:ext uri="{BB962C8B-B14F-4D97-AF65-F5344CB8AC3E}">
        <p14:creationId xmlns:p14="http://schemas.microsoft.com/office/powerpoint/2010/main" val="248756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457325"/>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2021 Review:  Performance to RMR Quota</a:t>
            </a:r>
          </a:p>
        </p:txBody>
      </p:sp>
      <p:sp>
        <p:nvSpPr>
          <p:cNvPr id="9" name="Rectangle 8">
            <a:extLst>
              <a:ext uri="{FF2B5EF4-FFF2-40B4-BE49-F238E27FC236}">
                <a16:creationId xmlns:a16="http://schemas.microsoft.com/office/drawing/2014/main" id="{3C0FA670-4D1B-5242-97A3-5DF343E5C0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BA4B48-125A-6440-843B-AEDB8EDCA3E1}"/>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6E37C6-B020-D042-902A-C0CC130FDDD0}"/>
              </a:ext>
            </a:extLst>
          </p:cNvPr>
          <p:cNvPicPr>
            <a:picLocks noChangeAspect="1"/>
          </p:cNvPicPr>
          <p:nvPr/>
        </p:nvPicPr>
        <p:blipFill>
          <a:blip r:embed="rId2"/>
          <a:srcRect/>
          <a:stretch/>
        </p:blipFill>
        <p:spPr>
          <a:xfrm>
            <a:off x="10117988" y="656492"/>
            <a:ext cx="1616017" cy="1286012"/>
          </a:xfrm>
          <a:prstGeom prst="rect">
            <a:avLst/>
          </a:prstGeom>
        </p:spPr>
      </p:pic>
      <p:sp>
        <p:nvSpPr>
          <p:cNvPr id="12" name="Slide Number Placeholder 5">
            <a:extLst>
              <a:ext uri="{FF2B5EF4-FFF2-40B4-BE49-F238E27FC236}">
                <a16:creationId xmlns:a16="http://schemas.microsoft.com/office/drawing/2014/main" id="{7A6B2447-05F6-1440-8F8F-C681DFA49A1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11E28-60AF-B543-AA61-E2BD0459882F}" type="slidenum">
              <a:rPr lang="en-US" smtClean="0"/>
              <a:pPr/>
              <a:t>5</a:t>
            </a:fld>
            <a:endParaRPr lang="en-US" dirty="0"/>
          </a:p>
        </p:txBody>
      </p:sp>
      <p:sp>
        <p:nvSpPr>
          <p:cNvPr id="14" name="Text Placeholder 3">
            <a:extLst>
              <a:ext uri="{FF2B5EF4-FFF2-40B4-BE49-F238E27FC236}">
                <a16:creationId xmlns:a16="http://schemas.microsoft.com/office/drawing/2014/main" id="{B2D08FA8-D672-4A34-8146-32E45372FF12}"/>
              </a:ext>
            </a:extLst>
          </p:cNvPr>
          <p:cNvSpPr txBox="1">
            <a:spLocks/>
          </p:cNvSpPr>
          <p:nvPr/>
        </p:nvSpPr>
        <p:spPr>
          <a:xfrm>
            <a:off x="598416" y="950917"/>
            <a:ext cx="6264275" cy="38417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50" dirty="0">
                <a:solidFill>
                  <a:schemeClr val="bg1"/>
                </a:solidFill>
                <a:latin typeface="Arial" panose="020B0604020202020204" pitchFamily="34" charset="0"/>
              </a:rPr>
              <a:t>100%+ to Quota – In the Green!</a:t>
            </a:r>
          </a:p>
        </p:txBody>
      </p:sp>
      <p:graphicFrame>
        <p:nvGraphicFramePr>
          <p:cNvPr id="6" name="Table 5">
            <a:extLst>
              <a:ext uri="{FF2B5EF4-FFF2-40B4-BE49-F238E27FC236}">
                <a16:creationId xmlns:a16="http://schemas.microsoft.com/office/drawing/2014/main" id="{876A4A2D-9254-425B-B0FE-BA9AA7248532}"/>
              </a:ext>
            </a:extLst>
          </p:cNvPr>
          <p:cNvGraphicFramePr>
            <a:graphicFrameLocks noGrp="1"/>
          </p:cNvGraphicFramePr>
          <p:nvPr>
            <p:extLst>
              <p:ext uri="{D42A27DB-BD31-4B8C-83A1-F6EECF244321}">
                <p14:modId xmlns:p14="http://schemas.microsoft.com/office/powerpoint/2010/main" val="1949617115"/>
              </p:ext>
            </p:extLst>
          </p:nvPr>
        </p:nvGraphicFramePr>
        <p:xfrm>
          <a:off x="467136" y="1764885"/>
          <a:ext cx="9452116" cy="4773168"/>
        </p:xfrm>
        <a:graphic>
          <a:graphicData uri="http://schemas.openxmlformats.org/drawingml/2006/table">
            <a:tbl>
              <a:tblPr>
                <a:tableStyleId>{5C22544A-7EE6-4342-B048-85BDC9FD1C3A}</a:tableStyleId>
              </a:tblPr>
              <a:tblGrid>
                <a:gridCol w="2439256">
                  <a:extLst>
                    <a:ext uri="{9D8B030D-6E8A-4147-A177-3AD203B41FA5}">
                      <a16:colId xmlns:a16="http://schemas.microsoft.com/office/drawing/2014/main" val="77904494"/>
                    </a:ext>
                  </a:extLst>
                </a:gridCol>
                <a:gridCol w="2171532">
                  <a:extLst>
                    <a:ext uri="{9D8B030D-6E8A-4147-A177-3AD203B41FA5}">
                      <a16:colId xmlns:a16="http://schemas.microsoft.com/office/drawing/2014/main" val="255441534"/>
                    </a:ext>
                  </a:extLst>
                </a:gridCol>
                <a:gridCol w="1613776">
                  <a:extLst>
                    <a:ext uri="{9D8B030D-6E8A-4147-A177-3AD203B41FA5}">
                      <a16:colId xmlns:a16="http://schemas.microsoft.com/office/drawing/2014/main" val="3482053470"/>
                    </a:ext>
                  </a:extLst>
                </a:gridCol>
                <a:gridCol w="1613776">
                  <a:extLst>
                    <a:ext uri="{9D8B030D-6E8A-4147-A177-3AD203B41FA5}">
                      <a16:colId xmlns:a16="http://schemas.microsoft.com/office/drawing/2014/main" val="2626615644"/>
                    </a:ext>
                  </a:extLst>
                </a:gridCol>
                <a:gridCol w="1613776">
                  <a:extLst>
                    <a:ext uri="{9D8B030D-6E8A-4147-A177-3AD203B41FA5}">
                      <a16:colId xmlns:a16="http://schemas.microsoft.com/office/drawing/2014/main" val="4178839514"/>
                    </a:ext>
                  </a:extLst>
                </a:gridCol>
              </a:tblGrid>
              <a:tr h="265176">
                <a:tc>
                  <a:txBody>
                    <a:bodyPr/>
                    <a:lstStyle/>
                    <a:p>
                      <a:pPr algn="l" fontAlgn="b"/>
                      <a:r>
                        <a:rPr lang="en-US" sz="1600" b="1" u="none" strike="noStrike" dirty="0">
                          <a:effectLst/>
                          <a:latin typeface="Gilroy" panose="00000500000000000000"/>
                        </a:rPr>
                        <a:t> Sales Representative</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b="1" u="none" strike="noStrike" dirty="0">
                          <a:effectLst/>
                          <a:latin typeface="Gilroy" panose="00000500000000000000"/>
                        </a:rPr>
                        <a:t> Territory</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u="none" strike="noStrike" dirty="0">
                          <a:effectLst/>
                          <a:latin typeface="Gilroy" panose="00000500000000000000"/>
                        </a:rPr>
                        <a:t>Total New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u="none" strike="noStrike" dirty="0">
                          <a:effectLst/>
                          <a:latin typeface="Gilroy" panose="00000500000000000000"/>
                        </a:rPr>
                        <a:t>Quota</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u="none" strike="noStrike" dirty="0">
                          <a:effectLst/>
                          <a:latin typeface="Gilroy" panose="00000500000000000000"/>
                        </a:rPr>
                        <a:t>% of Quota</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75168438"/>
                  </a:ext>
                </a:extLst>
              </a:tr>
              <a:tr h="265176">
                <a:tc>
                  <a:txBody>
                    <a:bodyPr/>
                    <a:lstStyle/>
                    <a:p>
                      <a:pPr algn="l" fontAlgn="b"/>
                      <a:r>
                        <a:rPr lang="en-US" sz="1600" u="none" strike="noStrike" dirty="0">
                          <a:effectLst/>
                          <a:latin typeface="Gilroy" panose="00000500000000000000"/>
                        </a:rPr>
                        <a:t> Ann Marie Bade</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Phoenix-East</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$51,801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$18,550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279%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7231699"/>
                  </a:ext>
                </a:extLst>
              </a:tr>
              <a:tr h="265176">
                <a:tc>
                  <a:txBody>
                    <a:bodyPr/>
                    <a:lstStyle/>
                    <a:p>
                      <a:pPr algn="l" fontAlgn="b"/>
                      <a:r>
                        <a:rPr lang="en-US" sz="1600" u="none" strike="noStrike" dirty="0">
                          <a:effectLst/>
                          <a:latin typeface="Gilroy" panose="00000500000000000000"/>
                        </a:rPr>
                        <a:t> Andy Blye</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Portland</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$30,327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$15,750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193%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93318143"/>
                  </a:ext>
                </a:extLst>
              </a:tr>
              <a:tr h="265176">
                <a:tc>
                  <a:txBody>
                    <a:bodyPr/>
                    <a:lstStyle/>
                    <a:p>
                      <a:pPr algn="l" fontAlgn="b"/>
                      <a:r>
                        <a:rPr lang="en-US" sz="1600" u="none" strike="noStrike" dirty="0">
                          <a:effectLst/>
                          <a:latin typeface="Gilroy" panose="00000500000000000000"/>
                        </a:rPr>
                        <a:t> John Klouda</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Inside Sales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$102,112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$68,067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19292974"/>
                  </a:ext>
                </a:extLst>
              </a:tr>
              <a:tr h="265176">
                <a:tc>
                  <a:txBody>
                    <a:bodyPr/>
                    <a:lstStyle/>
                    <a:p>
                      <a:pPr algn="l" fontAlgn="b"/>
                      <a:r>
                        <a:rPr lang="en-US" sz="1600" u="none" strike="noStrike" dirty="0">
                          <a:effectLst/>
                          <a:latin typeface="Gilroy" panose="00000500000000000000"/>
                        </a:rPr>
                        <a:t> Stretch Gronlund</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National Accounts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$170,614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$116,575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146%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61663205"/>
                  </a:ext>
                </a:extLst>
              </a:tr>
              <a:tr h="265176">
                <a:tc>
                  <a:txBody>
                    <a:bodyPr/>
                    <a:lstStyle/>
                    <a:p>
                      <a:pPr algn="l" fontAlgn="b"/>
                      <a:r>
                        <a:rPr lang="en-US" sz="1600" u="none" strike="noStrike" dirty="0">
                          <a:effectLst/>
                          <a:latin typeface="Gilroy" panose="00000500000000000000"/>
                        </a:rPr>
                        <a:t> Jack Friedman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Tucson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$34,122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$23,675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144% </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48114640"/>
                  </a:ext>
                </a:extLst>
              </a:tr>
              <a:tr h="265176">
                <a:tc>
                  <a:txBody>
                    <a:bodyPr/>
                    <a:lstStyle/>
                    <a:p>
                      <a:pPr algn="l" fontAlgn="b"/>
                      <a:r>
                        <a:rPr lang="en-US" sz="1600" u="none" strike="noStrike" dirty="0">
                          <a:effectLst/>
                          <a:latin typeface="Gilroy" panose="00000500000000000000"/>
                        </a:rPr>
                        <a:t> Brittany Criswell</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STAR</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$12,001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$8,486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141%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59320471"/>
                  </a:ext>
                </a:extLst>
              </a:tr>
              <a:tr h="265176">
                <a:tc>
                  <a:txBody>
                    <a:bodyPr/>
                    <a:lstStyle/>
                    <a:p>
                      <a:pPr algn="l" fontAlgn="b"/>
                      <a:r>
                        <a:rPr lang="en-US" sz="1600" u="none" strike="noStrike" dirty="0">
                          <a:effectLst/>
                          <a:latin typeface="Gilroy" panose="00000500000000000000"/>
                        </a:rPr>
                        <a:t> Nate Jacobson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National Accounts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$99,824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$71,500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140%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42412118"/>
                  </a:ext>
                </a:extLst>
              </a:tr>
              <a:tr h="265176">
                <a:tc>
                  <a:txBody>
                    <a:bodyPr/>
                    <a:lstStyle/>
                    <a:p>
                      <a:pPr algn="l" fontAlgn="b"/>
                      <a:r>
                        <a:rPr lang="en-US" sz="1600" u="none" strike="noStrike" dirty="0">
                          <a:effectLst/>
                          <a:latin typeface="Gilroy" panose="00000500000000000000"/>
                        </a:rPr>
                        <a:t> Kimberly Alves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Dallas-West</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$15,370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$11,400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77303608"/>
                  </a:ext>
                </a:extLst>
              </a:tr>
              <a:tr h="265176">
                <a:tc>
                  <a:txBody>
                    <a:bodyPr/>
                    <a:lstStyle/>
                    <a:p>
                      <a:pPr algn="l" fontAlgn="b"/>
                      <a:r>
                        <a:rPr lang="en-US" sz="1600" u="none" strike="noStrike" dirty="0">
                          <a:effectLst/>
                          <a:latin typeface="Gilroy" panose="00000500000000000000"/>
                        </a:rPr>
                        <a:t> Brad Ekstrom</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Denver</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$10,902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$8,200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91340408"/>
                  </a:ext>
                </a:extLst>
              </a:tr>
              <a:tr h="265176">
                <a:tc>
                  <a:txBody>
                    <a:bodyPr/>
                    <a:lstStyle/>
                    <a:p>
                      <a:pPr algn="l" fontAlgn="b"/>
                      <a:r>
                        <a:rPr lang="en-US" sz="1600" u="none" strike="noStrike" dirty="0">
                          <a:effectLst/>
                          <a:latin typeface="Gilroy" panose="00000500000000000000"/>
                        </a:rPr>
                        <a:t> Amber Felgar</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Miami</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$17,887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$13,550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98381746"/>
                  </a:ext>
                </a:extLst>
              </a:tr>
              <a:tr h="265176">
                <a:tc>
                  <a:txBody>
                    <a:bodyPr/>
                    <a:lstStyle/>
                    <a:p>
                      <a:pPr algn="l" fontAlgn="b"/>
                      <a:r>
                        <a:rPr lang="en-US" sz="1600" u="none" strike="noStrike" dirty="0">
                          <a:effectLst/>
                          <a:latin typeface="Gilroy" panose="00000500000000000000"/>
                        </a:rPr>
                        <a:t> Mike Davis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North Florida</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$28,939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$22,050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48508376"/>
                  </a:ext>
                </a:extLst>
              </a:tr>
              <a:tr h="265176">
                <a:tc>
                  <a:txBody>
                    <a:bodyPr/>
                    <a:lstStyle/>
                    <a:p>
                      <a:pPr algn="l" fontAlgn="b"/>
                      <a:r>
                        <a:rPr lang="en-US" sz="1600" u="none" strike="noStrike" dirty="0">
                          <a:effectLst/>
                          <a:latin typeface="Gilroy" panose="00000500000000000000"/>
                        </a:rPr>
                        <a:t> Jackleen Gerber</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Los Angeles-East</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$15,704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$12,000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288585920"/>
                  </a:ext>
                </a:extLst>
              </a:tr>
              <a:tr h="265176">
                <a:tc>
                  <a:txBody>
                    <a:bodyPr/>
                    <a:lstStyle/>
                    <a:p>
                      <a:pPr algn="l" fontAlgn="b"/>
                      <a:r>
                        <a:rPr lang="en-US" sz="1600" u="none" strike="noStrike" dirty="0">
                          <a:effectLst/>
                          <a:latin typeface="Gilroy" panose="00000500000000000000"/>
                        </a:rPr>
                        <a:t> Brian Olson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Cleveland</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$16,332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$12,550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4575784"/>
                  </a:ext>
                </a:extLst>
              </a:tr>
              <a:tr h="265176">
                <a:tc>
                  <a:txBody>
                    <a:bodyPr/>
                    <a:lstStyle/>
                    <a:p>
                      <a:pPr algn="l" fontAlgn="b"/>
                      <a:r>
                        <a:rPr lang="en-US" sz="1600" u="none" strike="noStrike" dirty="0">
                          <a:effectLst/>
                          <a:latin typeface="Gilroy" panose="00000500000000000000"/>
                        </a:rPr>
                        <a:t> Shane Kerr</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HoReCa-Miami</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$25,573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$19,800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05235338"/>
                  </a:ext>
                </a:extLst>
              </a:tr>
              <a:tr h="265176">
                <a:tc>
                  <a:txBody>
                    <a:bodyPr/>
                    <a:lstStyle/>
                    <a:p>
                      <a:pPr algn="l" fontAlgn="b"/>
                      <a:r>
                        <a:rPr lang="en-US" sz="1600" u="none" strike="noStrike" dirty="0">
                          <a:effectLst/>
                          <a:latin typeface="Gilroy" panose="00000500000000000000"/>
                        </a:rPr>
                        <a:t> Wade Johnson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San Francisco-South</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$30,169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$23,500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42303910"/>
                  </a:ext>
                </a:extLst>
              </a:tr>
              <a:tr h="265176">
                <a:tc>
                  <a:txBody>
                    <a:bodyPr/>
                    <a:lstStyle/>
                    <a:p>
                      <a:pPr algn="l" fontAlgn="b"/>
                      <a:r>
                        <a:rPr lang="en-US" sz="1600" u="none" strike="noStrike" dirty="0">
                          <a:effectLst/>
                          <a:latin typeface="Gilroy" panose="00000500000000000000"/>
                        </a:rPr>
                        <a:t> Debbie Buchan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Quench Canada</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$47,269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$37,200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31594666"/>
                  </a:ext>
                </a:extLst>
              </a:tr>
              <a:tr h="265176">
                <a:tc>
                  <a:txBody>
                    <a:bodyPr/>
                    <a:lstStyle/>
                    <a:p>
                      <a:pPr algn="l" fontAlgn="b"/>
                      <a:r>
                        <a:rPr lang="en-US" sz="1600" u="none" strike="noStrike" dirty="0">
                          <a:effectLst/>
                          <a:latin typeface="Gilroy" panose="00000500000000000000"/>
                        </a:rPr>
                        <a:t> Felix Brunning</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Quench Canada</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$47,269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$37,200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83711066"/>
                  </a:ext>
                </a:extLst>
              </a:tr>
            </a:tbl>
          </a:graphicData>
        </a:graphic>
      </p:graphicFrame>
    </p:spTree>
    <p:extLst>
      <p:ext uri="{BB962C8B-B14F-4D97-AF65-F5344CB8AC3E}">
        <p14:creationId xmlns:p14="http://schemas.microsoft.com/office/powerpoint/2010/main" val="414460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457325"/>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2021 Review:  Performance to RMR Quota</a:t>
            </a:r>
          </a:p>
        </p:txBody>
      </p:sp>
      <p:sp>
        <p:nvSpPr>
          <p:cNvPr id="9" name="Rectangle 8">
            <a:extLst>
              <a:ext uri="{FF2B5EF4-FFF2-40B4-BE49-F238E27FC236}">
                <a16:creationId xmlns:a16="http://schemas.microsoft.com/office/drawing/2014/main" id="{3C0FA670-4D1B-5242-97A3-5DF343E5C08E}"/>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EBA4B48-125A-6440-843B-AEDB8EDCA3E1}"/>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6E37C6-B020-D042-902A-C0CC130FDDD0}"/>
              </a:ext>
            </a:extLst>
          </p:cNvPr>
          <p:cNvPicPr>
            <a:picLocks noChangeAspect="1"/>
          </p:cNvPicPr>
          <p:nvPr/>
        </p:nvPicPr>
        <p:blipFill>
          <a:blip r:embed="rId2"/>
          <a:srcRect/>
          <a:stretch/>
        </p:blipFill>
        <p:spPr>
          <a:xfrm>
            <a:off x="10117988" y="656492"/>
            <a:ext cx="1616017" cy="1286012"/>
          </a:xfrm>
          <a:prstGeom prst="rect">
            <a:avLst/>
          </a:prstGeom>
        </p:spPr>
      </p:pic>
      <p:sp>
        <p:nvSpPr>
          <p:cNvPr id="12" name="Slide Number Placeholder 5">
            <a:extLst>
              <a:ext uri="{FF2B5EF4-FFF2-40B4-BE49-F238E27FC236}">
                <a16:creationId xmlns:a16="http://schemas.microsoft.com/office/drawing/2014/main" id="{7A6B2447-05F6-1440-8F8F-C681DFA49A1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11E28-60AF-B543-AA61-E2BD0459882F}" type="slidenum">
              <a:rPr lang="en-US" smtClean="0"/>
              <a:pPr/>
              <a:t>6</a:t>
            </a:fld>
            <a:endParaRPr lang="en-US" dirty="0"/>
          </a:p>
        </p:txBody>
      </p:sp>
      <p:sp>
        <p:nvSpPr>
          <p:cNvPr id="14" name="Text Placeholder 3">
            <a:extLst>
              <a:ext uri="{FF2B5EF4-FFF2-40B4-BE49-F238E27FC236}">
                <a16:creationId xmlns:a16="http://schemas.microsoft.com/office/drawing/2014/main" id="{B2D08FA8-D672-4A34-8146-32E45372FF12}"/>
              </a:ext>
            </a:extLst>
          </p:cNvPr>
          <p:cNvSpPr txBox="1">
            <a:spLocks/>
          </p:cNvSpPr>
          <p:nvPr/>
        </p:nvSpPr>
        <p:spPr>
          <a:xfrm>
            <a:off x="598416" y="950917"/>
            <a:ext cx="6264275" cy="38417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50" dirty="0">
                <a:solidFill>
                  <a:schemeClr val="bg1"/>
                </a:solidFill>
                <a:latin typeface="Arial" panose="020B0604020202020204" pitchFamily="34" charset="0"/>
              </a:rPr>
              <a:t>100%+ to Quota – In the Green!</a:t>
            </a:r>
          </a:p>
        </p:txBody>
      </p:sp>
      <p:graphicFrame>
        <p:nvGraphicFramePr>
          <p:cNvPr id="5" name="Table 4">
            <a:extLst>
              <a:ext uri="{FF2B5EF4-FFF2-40B4-BE49-F238E27FC236}">
                <a16:creationId xmlns:a16="http://schemas.microsoft.com/office/drawing/2014/main" id="{1D6BB492-D7E5-4762-83EA-FB7C3C33FC9B}"/>
              </a:ext>
            </a:extLst>
          </p:cNvPr>
          <p:cNvGraphicFramePr>
            <a:graphicFrameLocks noGrp="1"/>
          </p:cNvGraphicFramePr>
          <p:nvPr>
            <p:extLst>
              <p:ext uri="{D42A27DB-BD31-4B8C-83A1-F6EECF244321}">
                <p14:modId xmlns:p14="http://schemas.microsoft.com/office/powerpoint/2010/main" val="1154623514"/>
              </p:ext>
            </p:extLst>
          </p:nvPr>
        </p:nvGraphicFramePr>
        <p:xfrm>
          <a:off x="457994" y="1708325"/>
          <a:ext cx="9093509" cy="4773168"/>
        </p:xfrm>
        <a:graphic>
          <a:graphicData uri="http://schemas.openxmlformats.org/drawingml/2006/table">
            <a:tbl>
              <a:tblPr>
                <a:tableStyleId>{5C22544A-7EE6-4342-B048-85BDC9FD1C3A}</a:tableStyleId>
              </a:tblPr>
              <a:tblGrid>
                <a:gridCol w="2343482">
                  <a:extLst>
                    <a:ext uri="{9D8B030D-6E8A-4147-A177-3AD203B41FA5}">
                      <a16:colId xmlns:a16="http://schemas.microsoft.com/office/drawing/2014/main" val="3728358620"/>
                    </a:ext>
                  </a:extLst>
                </a:gridCol>
                <a:gridCol w="2093109">
                  <a:extLst>
                    <a:ext uri="{9D8B030D-6E8A-4147-A177-3AD203B41FA5}">
                      <a16:colId xmlns:a16="http://schemas.microsoft.com/office/drawing/2014/main" val="1923838005"/>
                    </a:ext>
                  </a:extLst>
                </a:gridCol>
                <a:gridCol w="1552306">
                  <a:extLst>
                    <a:ext uri="{9D8B030D-6E8A-4147-A177-3AD203B41FA5}">
                      <a16:colId xmlns:a16="http://schemas.microsoft.com/office/drawing/2014/main" val="2958940655"/>
                    </a:ext>
                  </a:extLst>
                </a:gridCol>
                <a:gridCol w="1552306">
                  <a:extLst>
                    <a:ext uri="{9D8B030D-6E8A-4147-A177-3AD203B41FA5}">
                      <a16:colId xmlns:a16="http://schemas.microsoft.com/office/drawing/2014/main" val="168860226"/>
                    </a:ext>
                  </a:extLst>
                </a:gridCol>
                <a:gridCol w="1552306">
                  <a:extLst>
                    <a:ext uri="{9D8B030D-6E8A-4147-A177-3AD203B41FA5}">
                      <a16:colId xmlns:a16="http://schemas.microsoft.com/office/drawing/2014/main" val="1148032828"/>
                    </a:ext>
                  </a:extLst>
                </a:gridCol>
              </a:tblGrid>
              <a:tr h="265176">
                <a:tc>
                  <a:txBody>
                    <a:bodyPr/>
                    <a:lstStyle/>
                    <a:p>
                      <a:pPr algn="l" fontAlgn="b"/>
                      <a:r>
                        <a:rPr lang="en-US" sz="1600" b="1" u="none" strike="noStrike" dirty="0">
                          <a:effectLst/>
                          <a:latin typeface="Gilroy" panose="00000500000000000000"/>
                        </a:rPr>
                        <a:t> Sales Representative</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b="1" u="none" strike="noStrike" dirty="0">
                          <a:effectLst/>
                          <a:latin typeface="Gilroy" panose="00000500000000000000"/>
                        </a:rPr>
                        <a:t> Territory</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u="none" strike="noStrike" dirty="0">
                          <a:effectLst/>
                          <a:latin typeface="Gilroy" panose="00000500000000000000"/>
                        </a:rPr>
                        <a:t>Total New RMR</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u="none" strike="noStrike" dirty="0">
                          <a:effectLst/>
                          <a:latin typeface="Gilroy" panose="00000500000000000000"/>
                        </a:rPr>
                        <a:t>Quota</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u="none" strike="noStrike" dirty="0">
                          <a:effectLst/>
                          <a:latin typeface="Gilroy" panose="00000500000000000000"/>
                        </a:rPr>
                        <a:t>% of Quota</a:t>
                      </a:r>
                      <a:endParaRPr lang="en-US" sz="16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86049659"/>
                  </a:ext>
                </a:extLst>
              </a:tr>
              <a:tr h="265176">
                <a:tc>
                  <a:txBody>
                    <a:bodyPr/>
                    <a:lstStyle/>
                    <a:p>
                      <a:pPr algn="l" fontAlgn="b"/>
                      <a:r>
                        <a:rPr lang="en-US" sz="1600" u="none" strike="noStrike" dirty="0">
                          <a:effectLst/>
                          <a:latin typeface="Gilroy" panose="00000500000000000000"/>
                        </a:rPr>
                        <a:t> Amy Harman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Nashville</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$16,867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$13,400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126% </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10312861"/>
                  </a:ext>
                </a:extLst>
              </a:tr>
              <a:tr h="265176">
                <a:tc>
                  <a:txBody>
                    <a:bodyPr/>
                    <a:lstStyle/>
                    <a:p>
                      <a:pPr algn="l" fontAlgn="b"/>
                      <a:r>
                        <a:rPr lang="en-US" sz="1600" u="none" strike="noStrike" dirty="0">
                          <a:effectLst/>
                          <a:latin typeface="Gilroy" panose="00000500000000000000"/>
                        </a:rPr>
                        <a:t> Alan Gartenberg</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Chicago-North</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$21,595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$17,900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66996897"/>
                  </a:ext>
                </a:extLst>
              </a:tr>
              <a:tr h="265176">
                <a:tc>
                  <a:txBody>
                    <a:bodyPr/>
                    <a:lstStyle/>
                    <a:p>
                      <a:pPr algn="l" fontAlgn="b"/>
                      <a:r>
                        <a:rPr lang="en-US" sz="1600" u="none" strike="noStrike" dirty="0">
                          <a:effectLst/>
                          <a:latin typeface="Gilroy" panose="00000500000000000000"/>
                        </a:rPr>
                        <a:t> Bette Nelson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Inside Sales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$81,774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$68,067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43716010"/>
                  </a:ext>
                </a:extLst>
              </a:tr>
              <a:tr h="265176">
                <a:tc>
                  <a:txBody>
                    <a:bodyPr/>
                    <a:lstStyle/>
                    <a:p>
                      <a:pPr algn="l" fontAlgn="b"/>
                      <a:r>
                        <a:rPr lang="en-US" sz="1600" u="none" strike="noStrike" dirty="0">
                          <a:effectLst/>
                          <a:latin typeface="Gilroy" panose="00000500000000000000"/>
                        </a:rPr>
                        <a:t> Rick Beres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Atlanta-West</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$41,671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$34,950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37138926"/>
                  </a:ext>
                </a:extLst>
              </a:tr>
              <a:tr h="265176">
                <a:tc>
                  <a:txBody>
                    <a:bodyPr/>
                    <a:lstStyle/>
                    <a:p>
                      <a:pPr algn="l" fontAlgn="b"/>
                      <a:r>
                        <a:rPr lang="en-US" sz="1600" u="none" strike="noStrike" dirty="0">
                          <a:effectLst/>
                          <a:latin typeface="Gilroy" panose="00000500000000000000"/>
                        </a:rPr>
                        <a:t> Barry Whelan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Washington DC</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$29,779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$25,050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35378982"/>
                  </a:ext>
                </a:extLst>
              </a:tr>
              <a:tr h="265176">
                <a:tc>
                  <a:txBody>
                    <a:bodyPr/>
                    <a:lstStyle/>
                    <a:p>
                      <a:pPr algn="l" fontAlgn="b"/>
                      <a:r>
                        <a:rPr lang="en-US" sz="1600" u="none" strike="noStrike" dirty="0">
                          <a:effectLst/>
                          <a:latin typeface="Gilroy" panose="00000500000000000000"/>
                        </a:rPr>
                        <a:t> Dorian Asch</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HoReCa – CA</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$25,049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$21,600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00657475"/>
                  </a:ext>
                </a:extLst>
              </a:tr>
              <a:tr h="265176">
                <a:tc>
                  <a:txBody>
                    <a:bodyPr/>
                    <a:lstStyle/>
                    <a:p>
                      <a:pPr algn="l" fontAlgn="b"/>
                      <a:r>
                        <a:rPr lang="en-US" sz="1600" u="none" strike="noStrike" dirty="0">
                          <a:effectLst/>
                          <a:latin typeface="Gilroy" panose="00000500000000000000"/>
                        </a:rPr>
                        <a:t> Fredd Rodriguez</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Rio Grande Valley</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$11,511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$10,000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91350204"/>
                  </a:ext>
                </a:extLst>
              </a:tr>
              <a:tr h="265176">
                <a:tc>
                  <a:txBody>
                    <a:bodyPr/>
                    <a:lstStyle/>
                    <a:p>
                      <a:pPr algn="l" fontAlgn="b"/>
                      <a:r>
                        <a:rPr lang="en-US" sz="1600" u="none" strike="noStrike" dirty="0">
                          <a:effectLst/>
                          <a:latin typeface="Gilroy" panose="00000500000000000000"/>
                        </a:rPr>
                        <a:t> Yevette Gonzalez</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Phoenix-West</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$13,873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$12,188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34602529"/>
                  </a:ext>
                </a:extLst>
              </a:tr>
              <a:tr h="265176">
                <a:tc>
                  <a:txBody>
                    <a:bodyPr/>
                    <a:lstStyle/>
                    <a:p>
                      <a:pPr algn="l" fontAlgn="b"/>
                      <a:r>
                        <a:rPr lang="en-US" sz="1600" u="none" strike="noStrike" dirty="0">
                          <a:effectLst/>
                          <a:latin typeface="Gilroy" panose="00000500000000000000"/>
                        </a:rPr>
                        <a:t> John Dickson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Atlanta-East</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$18,032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$15,850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21779367"/>
                  </a:ext>
                </a:extLst>
              </a:tr>
              <a:tr h="265176">
                <a:tc>
                  <a:txBody>
                    <a:bodyPr/>
                    <a:lstStyle/>
                    <a:p>
                      <a:pPr algn="l" fontAlgn="b"/>
                      <a:r>
                        <a:rPr lang="en-US" sz="1600" u="none" strike="noStrike" dirty="0">
                          <a:effectLst/>
                          <a:latin typeface="Gilroy" panose="00000500000000000000"/>
                        </a:rPr>
                        <a:t> Jill Engelmann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Orange County</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$24,386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$21,950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111%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79825731"/>
                  </a:ext>
                </a:extLst>
              </a:tr>
              <a:tr h="265176">
                <a:tc>
                  <a:txBody>
                    <a:bodyPr/>
                    <a:lstStyle/>
                    <a:p>
                      <a:pPr algn="l" fontAlgn="b"/>
                      <a:r>
                        <a:rPr lang="en-US" sz="1600" u="none" strike="noStrike" dirty="0">
                          <a:effectLst/>
                          <a:latin typeface="Gilroy" panose="00000500000000000000"/>
                        </a:rPr>
                        <a:t> Jeff Doughty</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National Accounts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$46,579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$43,000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90129739"/>
                  </a:ext>
                </a:extLst>
              </a:tr>
              <a:tr h="265176">
                <a:tc>
                  <a:txBody>
                    <a:bodyPr/>
                    <a:lstStyle/>
                    <a:p>
                      <a:pPr algn="l" fontAlgn="b"/>
                      <a:r>
                        <a:rPr lang="en-US" sz="1600" u="none" strike="noStrike" dirty="0">
                          <a:effectLst/>
                          <a:latin typeface="Gilroy" panose="00000500000000000000"/>
                        </a:rPr>
                        <a:t> Amy Green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Charlotte</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$13,558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$12,850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106%</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5320760"/>
                  </a:ext>
                </a:extLst>
              </a:tr>
              <a:tr h="265176">
                <a:tc>
                  <a:txBody>
                    <a:bodyPr/>
                    <a:lstStyle/>
                    <a:p>
                      <a:pPr algn="l" fontAlgn="b"/>
                      <a:r>
                        <a:rPr lang="en-US" sz="1600" u="none" strike="noStrike" dirty="0">
                          <a:effectLst/>
                          <a:latin typeface="Gilroy" panose="00000500000000000000"/>
                        </a:rPr>
                        <a:t> David Babb</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St. Louis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$13,408</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$12,750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105%</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68195888"/>
                  </a:ext>
                </a:extLst>
              </a:tr>
              <a:tr h="265176">
                <a:tc>
                  <a:txBody>
                    <a:bodyPr/>
                    <a:lstStyle/>
                    <a:p>
                      <a:pPr algn="l" fontAlgn="b"/>
                      <a:r>
                        <a:rPr lang="en-US" sz="1600" u="none" strike="noStrike" dirty="0">
                          <a:effectLst/>
                          <a:latin typeface="Gilroy" panose="00000500000000000000"/>
                        </a:rPr>
                        <a:t> Mark Kershes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National Accounts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$31,100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$30,000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104%</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77193541"/>
                  </a:ext>
                </a:extLst>
              </a:tr>
              <a:tr h="265176">
                <a:tc>
                  <a:txBody>
                    <a:bodyPr/>
                    <a:lstStyle/>
                    <a:p>
                      <a:pPr algn="l" fontAlgn="b"/>
                      <a:r>
                        <a:rPr lang="en-US" sz="1600" u="none" strike="noStrike" dirty="0">
                          <a:effectLst/>
                          <a:latin typeface="Gilroy" panose="00000500000000000000"/>
                        </a:rPr>
                        <a:t> Darcy Ito</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San Diego</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$21,347</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$21,000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78549193"/>
                  </a:ext>
                </a:extLst>
              </a:tr>
              <a:tr h="265176">
                <a:tc>
                  <a:txBody>
                    <a:bodyPr/>
                    <a:lstStyle/>
                    <a:p>
                      <a:pPr algn="l" fontAlgn="b"/>
                      <a:r>
                        <a:rPr lang="en-US" sz="1600" u="none" strike="noStrike" dirty="0">
                          <a:effectLst/>
                          <a:latin typeface="Gilroy" panose="00000500000000000000"/>
                        </a:rPr>
                        <a:t> John Van Etten</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Field / STAR</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$22,073</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$21,709</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102%</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55894242"/>
                  </a:ext>
                </a:extLst>
              </a:tr>
              <a:tr h="265176">
                <a:tc>
                  <a:txBody>
                    <a:bodyPr/>
                    <a:lstStyle/>
                    <a:p>
                      <a:pPr algn="l" fontAlgn="b"/>
                      <a:r>
                        <a:rPr lang="en-US" sz="1600" u="none" strike="noStrike" dirty="0">
                          <a:effectLst/>
                          <a:latin typeface="Gilroy" panose="00000500000000000000"/>
                        </a:rPr>
                        <a:t> Mike Thomas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latin typeface="Gilroy" panose="00000500000000000000"/>
                        </a:rPr>
                        <a:t> National Accounts</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$22,471</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$22,500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Gilroy" panose="00000500000000000000"/>
                        </a:rPr>
                        <a:t>100%</a:t>
                      </a:r>
                      <a:endParaRPr lang="en-US" sz="16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55411128"/>
                  </a:ext>
                </a:extLst>
              </a:tr>
            </a:tbl>
          </a:graphicData>
        </a:graphic>
      </p:graphicFrame>
    </p:spTree>
    <p:extLst>
      <p:ext uri="{BB962C8B-B14F-4D97-AF65-F5344CB8AC3E}">
        <p14:creationId xmlns:p14="http://schemas.microsoft.com/office/powerpoint/2010/main" val="57810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Outbound Performance – Field Sales/Region</a:t>
            </a:r>
          </a:p>
        </p:txBody>
      </p:sp>
      <p:graphicFrame>
        <p:nvGraphicFramePr>
          <p:cNvPr id="3" name="Table 2">
            <a:extLst>
              <a:ext uri="{FF2B5EF4-FFF2-40B4-BE49-F238E27FC236}">
                <a16:creationId xmlns:a16="http://schemas.microsoft.com/office/drawing/2014/main" id="{810A5D90-387E-44B6-A6EF-372D247EC7D8}"/>
              </a:ext>
            </a:extLst>
          </p:cNvPr>
          <p:cNvGraphicFramePr>
            <a:graphicFrameLocks noGrp="1"/>
          </p:cNvGraphicFramePr>
          <p:nvPr>
            <p:extLst>
              <p:ext uri="{D42A27DB-BD31-4B8C-83A1-F6EECF244321}">
                <p14:modId xmlns:p14="http://schemas.microsoft.com/office/powerpoint/2010/main" val="414906166"/>
              </p:ext>
            </p:extLst>
          </p:nvPr>
        </p:nvGraphicFramePr>
        <p:xfrm>
          <a:off x="1242019" y="3105503"/>
          <a:ext cx="8472979" cy="3257248"/>
        </p:xfrm>
        <a:graphic>
          <a:graphicData uri="http://schemas.openxmlformats.org/drawingml/2006/table">
            <a:tbl>
              <a:tblPr>
                <a:tableStyleId>{5C22544A-7EE6-4342-B048-85BDC9FD1C3A}</a:tableStyleId>
              </a:tblPr>
              <a:tblGrid>
                <a:gridCol w="417890">
                  <a:extLst>
                    <a:ext uri="{9D8B030D-6E8A-4147-A177-3AD203B41FA5}">
                      <a16:colId xmlns:a16="http://schemas.microsoft.com/office/drawing/2014/main" val="174407705"/>
                    </a:ext>
                  </a:extLst>
                </a:gridCol>
                <a:gridCol w="3162128">
                  <a:extLst>
                    <a:ext uri="{9D8B030D-6E8A-4147-A177-3AD203B41FA5}">
                      <a16:colId xmlns:a16="http://schemas.microsoft.com/office/drawing/2014/main" val="955289293"/>
                    </a:ext>
                  </a:extLst>
                </a:gridCol>
                <a:gridCol w="1840549">
                  <a:extLst>
                    <a:ext uri="{9D8B030D-6E8A-4147-A177-3AD203B41FA5}">
                      <a16:colId xmlns:a16="http://schemas.microsoft.com/office/drawing/2014/main" val="2931501881"/>
                    </a:ext>
                  </a:extLst>
                </a:gridCol>
                <a:gridCol w="1526206">
                  <a:extLst>
                    <a:ext uri="{9D8B030D-6E8A-4147-A177-3AD203B41FA5}">
                      <a16:colId xmlns:a16="http://schemas.microsoft.com/office/drawing/2014/main" val="1917745257"/>
                    </a:ext>
                  </a:extLst>
                </a:gridCol>
                <a:gridCol w="1526206">
                  <a:extLst>
                    <a:ext uri="{9D8B030D-6E8A-4147-A177-3AD203B41FA5}">
                      <a16:colId xmlns:a16="http://schemas.microsoft.com/office/drawing/2014/main" val="165720559"/>
                    </a:ext>
                  </a:extLst>
                </a:gridCol>
              </a:tblGrid>
              <a:tr h="228600">
                <a:tc>
                  <a:txBody>
                    <a:bodyPr/>
                    <a:lstStyle/>
                    <a:p>
                      <a:pPr algn="l" fontAlgn="ctr"/>
                      <a:endParaRPr lang="en-US" sz="1400" b="1" i="0" u="none" strike="noStrike" dirty="0">
                        <a:solidFill>
                          <a:srgbClr val="000000"/>
                        </a:solidFill>
                        <a:effectLst/>
                        <a:latin typeface="Gilroy" panose="00000500000000000000"/>
                      </a:endParaRPr>
                    </a:p>
                  </a:txBody>
                  <a:tcPr marL="2972" marR="2972" marT="29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US" sz="1400" u="none" strike="noStrike" dirty="0">
                          <a:solidFill>
                            <a:srgbClr val="0070C0"/>
                          </a:solidFill>
                          <a:effectLst/>
                          <a:latin typeface="Gilroy" panose="00000500000000000000"/>
                        </a:rPr>
                        <a:t>YTD</a:t>
                      </a:r>
                      <a:endParaRPr lang="en-US" sz="1400" b="1" i="0" u="none" strike="noStrike" dirty="0">
                        <a:solidFill>
                          <a:srgbClr val="0070C0"/>
                        </a:solidFill>
                        <a:effectLst/>
                        <a:latin typeface="Gilroy" panose="00000500000000000000"/>
                      </a:endParaRPr>
                    </a:p>
                  </a:txBody>
                  <a:tcPr marL="2972" marR="2972" marT="29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7660815"/>
                  </a:ext>
                </a:extLst>
              </a:tr>
              <a:tr h="127374">
                <a:tc>
                  <a:txBody>
                    <a:bodyPr/>
                    <a:lstStyle/>
                    <a:p>
                      <a:pPr algn="l" fontAlgn="ctr"/>
                      <a:endParaRPr lang="en-US" sz="1400" b="1" i="0" u="none" strike="noStrike" dirty="0">
                        <a:solidFill>
                          <a:srgbClr val="000000"/>
                        </a:solidFill>
                        <a:effectLst/>
                        <a:latin typeface="Gilroy" panose="00000500000000000000"/>
                      </a:endParaRPr>
                    </a:p>
                  </a:txBody>
                  <a:tcPr marL="2972" marR="2972" marT="29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Actual</a:t>
                      </a:r>
                      <a:endParaRPr lang="en-US" sz="1400" b="1"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Prior Year</a:t>
                      </a:r>
                      <a:endParaRPr lang="en-US" sz="1400" b="1"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fontAlgn="ctr"/>
                      <a:r>
                        <a:rPr lang="en-US" sz="1400" u="none" strike="noStrike" dirty="0">
                          <a:effectLst/>
                          <a:latin typeface="Gilroy" panose="00000500000000000000"/>
                        </a:rPr>
                        <a:t>Variance</a:t>
                      </a:r>
                      <a:endParaRPr lang="en-US" sz="1400" b="1" i="0" u="none" strike="noStrike" dirty="0">
                        <a:solidFill>
                          <a:srgbClr val="000000"/>
                        </a:solidFill>
                        <a:effectLst/>
                        <a:latin typeface="Gilroy" panose="00000500000000000000"/>
                      </a:endParaRPr>
                    </a:p>
                  </a:txBody>
                  <a:tcPr marL="2972" marR="2972" marT="29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5733687"/>
                  </a:ext>
                </a:extLst>
              </a:tr>
              <a:tr h="127374">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 Outbound</a:t>
                      </a:r>
                      <a:endParaRPr lang="en-US" sz="1400" b="1"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 Outbound</a:t>
                      </a:r>
                      <a:endParaRPr lang="en-US" sz="1400" b="1"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4139507225"/>
                  </a:ext>
                </a:extLst>
              </a:tr>
              <a:tr h="121004">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819473"/>
                  </a:ext>
                </a:extLst>
              </a:tr>
              <a:tr h="121004">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Gilroy" panose="00000500000000000000"/>
                        </a:rPr>
                        <a:t> Field Sales</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66%</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1400" u="none" strike="noStrike" dirty="0">
                          <a:effectLst/>
                          <a:latin typeface="Gilroy" panose="00000500000000000000"/>
                        </a:rPr>
                        <a:t>50%</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16%</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59346"/>
                  </a:ext>
                </a:extLst>
              </a:tr>
              <a:tr h="127374">
                <a:tc>
                  <a:txBody>
                    <a:bodyPr/>
                    <a:lstStyle/>
                    <a:p>
                      <a:pPr algn="l" fontAlgn="b"/>
                      <a:endParaRPr lang="en-US" sz="1400" b="1"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5984501"/>
                  </a:ext>
                </a:extLst>
              </a:tr>
              <a:tr h="121004">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75A8"/>
                          </a:solidFill>
                          <a:effectLst/>
                          <a:latin typeface="Gilroy" panose="00000500000000000000"/>
                        </a:rPr>
                        <a:t> Region</a:t>
                      </a:r>
                    </a:p>
                  </a:txBody>
                  <a:tcPr marL="2972" marR="2972" marT="297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294494"/>
                  </a:ext>
                </a:extLst>
              </a:tr>
              <a:tr h="121004">
                <a:tc>
                  <a:txBody>
                    <a:bodyPr/>
                    <a:lstStyle/>
                    <a:p>
                      <a:pPr algn="l" fontAlgn="b"/>
                      <a:r>
                        <a:rPr lang="en-US" sz="1400" u="none" strike="noStrike" dirty="0">
                          <a:solidFill>
                            <a:srgbClr val="0070C0"/>
                          </a:solidFill>
                          <a:effectLst/>
                          <a:latin typeface="Gilroy" panose="00000500000000000000"/>
                        </a:rPr>
                        <a:t> </a:t>
                      </a:r>
                      <a:endParaRPr lang="en-US" sz="1400" b="0" i="0" u="none" strike="noStrike" dirty="0">
                        <a:solidFill>
                          <a:srgbClr val="0070C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Gilroy" panose="00000500000000000000"/>
                        </a:rPr>
                        <a:t> East</a:t>
                      </a:r>
                      <a:endParaRPr lang="en-US" sz="1400" b="0" i="0" u="none" strike="noStrike" dirty="0">
                        <a:solidFill>
                          <a:schemeClr val="tx1"/>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64%</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1400" u="none" strike="noStrike" dirty="0">
                          <a:effectLst/>
                          <a:latin typeface="Gilroy" panose="00000500000000000000"/>
                        </a:rPr>
                        <a:t>52%</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13%</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255068"/>
                  </a:ext>
                </a:extLst>
              </a:tr>
              <a:tr h="121004">
                <a:tc>
                  <a:txBody>
                    <a:bodyPr/>
                    <a:lstStyle/>
                    <a:p>
                      <a:pPr algn="l" fontAlgn="b"/>
                      <a:r>
                        <a:rPr lang="en-US" sz="1400" u="none" strike="noStrike" dirty="0">
                          <a:solidFill>
                            <a:srgbClr val="0070C0"/>
                          </a:solidFill>
                          <a:effectLst/>
                          <a:latin typeface="Gilroy" panose="00000500000000000000"/>
                        </a:rPr>
                        <a:t> </a:t>
                      </a:r>
                      <a:endParaRPr lang="en-US" sz="1400" b="0" i="0" u="none" strike="noStrike" dirty="0">
                        <a:solidFill>
                          <a:srgbClr val="0070C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1"/>
                          </a:solidFill>
                          <a:effectLst/>
                          <a:latin typeface="Gilroy" panose="00000500000000000000"/>
                        </a:rPr>
                        <a:t> West</a:t>
                      </a: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67%</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1400" u="none" strike="noStrike" dirty="0">
                          <a:effectLst/>
                          <a:latin typeface="Gilroy" panose="00000500000000000000"/>
                        </a:rPr>
                        <a:t>48%</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19%</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592281"/>
                  </a:ext>
                </a:extLst>
              </a:tr>
              <a:tr h="127374">
                <a:tc>
                  <a:txBody>
                    <a:bodyPr/>
                    <a:lstStyle/>
                    <a:p>
                      <a:pPr algn="l" fontAlgn="b"/>
                      <a:r>
                        <a:rPr lang="en-US" sz="1400" b="0" u="none" strike="noStrike" dirty="0">
                          <a:solidFill>
                            <a:srgbClr val="0075A8"/>
                          </a:solidFill>
                          <a:effectLst/>
                          <a:latin typeface="Gilroy" panose="00000500000000000000"/>
                        </a:rPr>
                        <a:t> </a:t>
                      </a:r>
                      <a:endParaRPr lang="en-US" sz="1400" b="0" i="0" u="none" strike="noStrike" dirty="0">
                        <a:solidFill>
                          <a:srgbClr val="0075A8"/>
                        </a:solidFill>
                        <a:effectLst/>
                        <a:latin typeface="Gilroy" panose="00000500000000000000"/>
                      </a:endParaRPr>
                    </a:p>
                  </a:txBody>
                  <a:tcPr marL="2972" marR="2972" marT="29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75A8"/>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7265310"/>
                  </a:ext>
                </a:extLst>
              </a:tr>
              <a:tr h="121004">
                <a:tc>
                  <a:txBody>
                    <a:bodyPr/>
                    <a:lstStyle/>
                    <a:p>
                      <a:pPr algn="l" fontAlgn="b"/>
                      <a:endParaRPr lang="en-US" sz="1400" b="0" i="0" u="none" strike="noStrike" dirty="0">
                        <a:solidFill>
                          <a:srgbClr val="0075A8"/>
                        </a:solidFill>
                        <a:effectLst/>
                        <a:latin typeface="Gilroy" panose="00000500000000000000"/>
                      </a:endParaRPr>
                    </a:p>
                  </a:txBody>
                  <a:tcPr marL="2972" marR="2972" marT="29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75A8"/>
                          </a:solidFill>
                          <a:effectLst/>
                          <a:latin typeface="Gilroy" panose="00000500000000000000"/>
                        </a:rPr>
                        <a:t> Sub Region</a:t>
                      </a:r>
                    </a:p>
                  </a:txBody>
                  <a:tcPr marL="2972" marR="2972" marT="297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Gilroy" panose="00000500000000000000"/>
                      </a:endParaRPr>
                    </a:p>
                  </a:txBody>
                  <a:tcPr marL="2972" marR="2972" marT="297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9113084"/>
                  </a:ext>
                </a:extLst>
              </a:tr>
              <a:tr h="121004">
                <a:tc>
                  <a:txBody>
                    <a:bodyPr/>
                    <a:lstStyle/>
                    <a:p>
                      <a:pPr algn="l" fontAlgn="b"/>
                      <a:r>
                        <a:rPr lang="en-US" sz="1400" u="none" strike="noStrike" dirty="0">
                          <a:effectLst/>
                          <a:latin typeface="Gilroy" panose="00000500000000000000"/>
                        </a:rPr>
                        <a:t> </a:t>
                      </a:r>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solidFill>
                            <a:schemeClr val="tx1"/>
                          </a:solidFill>
                          <a:effectLst/>
                          <a:latin typeface="Gilroy" panose="00000500000000000000"/>
                        </a:rPr>
                        <a:t> Southwest/Texas/West Coast</a:t>
                      </a:r>
                      <a:endParaRPr lang="en-US" sz="1400" b="0" i="0" u="none" strike="noStrike" dirty="0">
                        <a:solidFill>
                          <a:schemeClr val="tx1"/>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67%</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1400" u="none" strike="noStrike" dirty="0">
                          <a:effectLst/>
                          <a:latin typeface="Gilroy" panose="00000500000000000000"/>
                        </a:rPr>
                        <a:t>52%</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16%</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0424430"/>
                  </a:ext>
                </a:extLst>
              </a:tr>
              <a:tr h="121004">
                <a:tc>
                  <a:txBody>
                    <a:bodyPr/>
                    <a:lstStyle/>
                    <a:p>
                      <a:pPr algn="l" fontAlgn="b"/>
                      <a:r>
                        <a:rPr lang="en-US" sz="1400" u="none" strike="noStrike" dirty="0">
                          <a:effectLst/>
                          <a:latin typeface="Gilroy" panose="00000500000000000000"/>
                        </a:rPr>
                        <a:t> </a:t>
                      </a:r>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Gilroy" panose="00000500000000000000"/>
                        </a:rPr>
                        <a:t> Northeast/Mid-Atlantic</a:t>
                      </a:r>
                      <a:endParaRPr lang="en-US" sz="1400" b="0" i="0" u="none" strike="noStrike" dirty="0">
                        <a:solidFill>
                          <a:schemeClr val="tx1"/>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65%</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1400" u="none" strike="noStrike" dirty="0">
                          <a:effectLst/>
                          <a:latin typeface="Gilroy" panose="00000500000000000000"/>
                        </a:rPr>
                        <a:t>50%</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16%</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903747"/>
                  </a:ext>
                </a:extLst>
              </a:tr>
              <a:tr h="121004">
                <a:tc>
                  <a:txBody>
                    <a:bodyPr/>
                    <a:lstStyle/>
                    <a:p>
                      <a:pPr algn="l" fontAlgn="b"/>
                      <a:r>
                        <a:rPr lang="en-US" sz="1400" u="none" strike="noStrike" dirty="0">
                          <a:effectLst/>
                          <a:latin typeface="Gilroy" panose="00000500000000000000"/>
                        </a:rPr>
                        <a:t> </a:t>
                      </a:r>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Gilroy" panose="00000500000000000000"/>
                        </a:rPr>
                        <a:t> South/Southeast</a:t>
                      </a:r>
                      <a:endParaRPr lang="en-US" sz="1400" b="0" i="0" u="none" strike="noStrike" dirty="0">
                        <a:solidFill>
                          <a:schemeClr val="tx1"/>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63%</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1400" u="none" strike="noStrike" dirty="0">
                          <a:effectLst/>
                          <a:latin typeface="Gilroy" panose="00000500000000000000"/>
                        </a:rPr>
                        <a:t>55%</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9%</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865467"/>
                  </a:ext>
                </a:extLst>
              </a:tr>
              <a:tr h="121004">
                <a:tc>
                  <a:txBody>
                    <a:bodyPr/>
                    <a:lstStyle/>
                    <a:p>
                      <a:pPr algn="l" fontAlgn="b"/>
                      <a:r>
                        <a:rPr lang="en-US" sz="1400" u="none" strike="noStrike" dirty="0">
                          <a:effectLst/>
                          <a:latin typeface="Gilroy" panose="00000500000000000000"/>
                        </a:rPr>
                        <a:t> </a:t>
                      </a:r>
                      <a:endParaRPr lang="en-US" sz="1400" b="0" i="0" u="none" strike="noStrike" dirty="0">
                        <a:solidFill>
                          <a:srgbClr val="000000"/>
                        </a:solidFill>
                        <a:effectLst/>
                        <a:latin typeface="Gilroy" panose="00000500000000000000"/>
                      </a:endParaRPr>
                    </a:p>
                  </a:txBody>
                  <a:tcPr marL="2972" marR="2972" marT="2972"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Gilroy" panose="00000500000000000000"/>
                        </a:rPr>
                        <a:t> Midwest</a:t>
                      </a:r>
                      <a:endParaRPr lang="en-US" sz="1400" b="0" i="0" u="none" strike="noStrike" dirty="0">
                        <a:solidFill>
                          <a:schemeClr val="tx1"/>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66%</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1400" u="none" strike="noStrike" dirty="0">
                          <a:effectLst/>
                          <a:latin typeface="Gilroy" panose="00000500000000000000"/>
                        </a:rPr>
                        <a:t>41%</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Gilroy" panose="00000500000000000000"/>
                        </a:rPr>
                        <a:t>25%</a:t>
                      </a:r>
                      <a:endParaRPr lang="en-US" sz="1400" b="0" i="0" u="none" strike="noStrike" dirty="0">
                        <a:solidFill>
                          <a:srgbClr val="000000"/>
                        </a:solidFill>
                        <a:effectLst/>
                        <a:latin typeface="Gilroy" panose="00000500000000000000"/>
                      </a:endParaRPr>
                    </a:p>
                  </a:txBody>
                  <a:tcPr marL="2972" marR="2972" marT="29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452090"/>
                  </a:ext>
                </a:extLst>
              </a:tr>
            </a:tbl>
          </a:graphicData>
        </a:graphic>
      </p:graphicFrame>
      <p:sp>
        <p:nvSpPr>
          <p:cNvPr id="12" name="Content Placeholder 2">
            <a:extLst>
              <a:ext uri="{FF2B5EF4-FFF2-40B4-BE49-F238E27FC236}">
                <a16:creationId xmlns:a16="http://schemas.microsoft.com/office/drawing/2014/main" id="{44015794-FC86-4C11-8858-4273C2FEF386}"/>
              </a:ext>
            </a:extLst>
          </p:cNvPr>
          <p:cNvSpPr txBox="1">
            <a:spLocks/>
          </p:cNvSpPr>
          <p:nvPr/>
        </p:nvSpPr>
        <p:spPr>
          <a:xfrm>
            <a:off x="617078" y="1613839"/>
            <a:ext cx="9097920" cy="17021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000" dirty="0">
                <a:latin typeface="Gilroy" panose="00000500000000000000"/>
                <a:ea typeface="Calibri" panose="020F0502020204030204" pitchFamily="34" charset="0"/>
              </a:rPr>
              <a:t>Consistent double-digit improvement YOY in outbound sales</a:t>
            </a:r>
          </a:p>
          <a:p>
            <a:pPr lvl="1">
              <a:lnSpc>
                <a:spcPct val="100000"/>
              </a:lnSpc>
              <a:spcBef>
                <a:spcPts val="600"/>
              </a:spcBef>
            </a:pPr>
            <a:r>
              <a:rPr lang="en-US" sz="2000" dirty="0">
                <a:latin typeface="Gilroy" panose="00000500000000000000"/>
                <a:ea typeface="Calibri" panose="020F0502020204030204" pitchFamily="34" charset="0"/>
              </a:rPr>
              <a:t>2020 = 50% outbound</a:t>
            </a:r>
          </a:p>
          <a:p>
            <a:pPr lvl="1">
              <a:lnSpc>
                <a:spcPct val="100000"/>
              </a:lnSpc>
              <a:spcBef>
                <a:spcPts val="600"/>
              </a:spcBef>
            </a:pPr>
            <a:r>
              <a:rPr lang="en-US" sz="2000" dirty="0">
                <a:latin typeface="Gilroy" panose="00000500000000000000"/>
                <a:ea typeface="Calibri" panose="020F0502020204030204" pitchFamily="34" charset="0"/>
              </a:rPr>
              <a:t>2021 = 66% outbound</a:t>
            </a:r>
          </a:p>
          <a:p>
            <a:pPr>
              <a:lnSpc>
                <a:spcPct val="100000"/>
              </a:lnSpc>
              <a:spcBef>
                <a:spcPts val="600"/>
              </a:spcBef>
            </a:pPr>
            <a:r>
              <a:rPr lang="en-US" sz="2000" dirty="0">
                <a:latin typeface="Gilroy" panose="00000500000000000000"/>
                <a:ea typeface="Calibri" panose="020F0502020204030204" pitchFamily="34" charset="0"/>
              </a:rPr>
              <a:t>Performance aligning with expectations</a:t>
            </a:r>
          </a:p>
        </p:txBody>
      </p:sp>
      <p:sp>
        <p:nvSpPr>
          <p:cNvPr id="13" name="Rectangle 12">
            <a:extLst>
              <a:ext uri="{FF2B5EF4-FFF2-40B4-BE49-F238E27FC236}">
                <a16:creationId xmlns:a16="http://schemas.microsoft.com/office/drawing/2014/main" id="{FDDD2137-A735-4CE9-939F-5BBEFE9913B5}"/>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FD37F1E-ADA6-4284-B7C6-CADFF74B7CF8}"/>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8A2AF973-551D-4C18-A12F-2B96505FAB42}"/>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305512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Outbound Performance – Rep Level</a:t>
            </a:r>
          </a:p>
        </p:txBody>
      </p:sp>
      <p:graphicFrame>
        <p:nvGraphicFramePr>
          <p:cNvPr id="5" name="Table 4">
            <a:extLst>
              <a:ext uri="{FF2B5EF4-FFF2-40B4-BE49-F238E27FC236}">
                <a16:creationId xmlns:a16="http://schemas.microsoft.com/office/drawing/2014/main" id="{F6B93531-2B6F-4C8D-A0AF-6130140DFF8C}"/>
              </a:ext>
            </a:extLst>
          </p:cNvPr>
          <p:cNvGraphicFramePr>
            <a:graphicFrameLocks noGrp="1"/>
          </p:cNvGraphicFramePr>
          <p:nvPr>
            <p:extLst>
              <p:ext uri="{D42A27DB-BD31-4B8C-83A1-F6EECF244321}">
                <p14:modId xmlns:p14="http://schemas.microsoft.com/office/powerpoint/2010/main" val="958355919"/>
              </p:ext>
            </p:extLst>
          </p:nvPr>
        </p:nvGraphicFramePr>
        <p:xfrm>
          <a:off x="339632" y="3099951"/>
          <a:ext cx="5756368" cy="3429000"/>
        </p:xfrm>
        <a:graphic>
          <a:graphicData uri="http://schemas.openxmlformats.org/drawingml/2006/table">
            <a:tbl>
              <a:tblPr>
                <a:tableStyleId>{5C22544A-7EE6-4342-B048-85BDC9FD1C3A}</a:tableStyleId>
              </a:tblPr>
              <a:tblGrid>
                <a:gridCol w="1439092">
                  <a:extLst>
                    <a:ext uri="{9D8B030D-6E8A-4147-A177-3AD203B41FA5}">
                      <a16:colId xmlns:a16="http://schemas.microsoft.com/office/drawing/2014/main" val="2611584470"/>
                    </a:ext>
                  </a:extLst>
                </a:gridCol>
                <a:gridCol w="1439092">
                  <a:extLst>
                    <a:ext uri="{9D8B030D-6E8A-4147-A177-3AD203B41FA5}">
                      <a16:colId xmlns:a16="http://schemas.microsoft.com/office/drawing/2014/main" val="2111165517"/>
                    </a:ext>
                  </a:extLst>
                </a:gridCol>
                <a:gridCol w="1439092">
                  <a:extLst>
                    <a:ext uri="{9D8B030D-6E8A-4147-A177-3AD203B41FA5}">
                      <a16:colId xmlns:a16="http://schemas.microsoft.com/office/drawing/2014/main" val="3855931419"/>
                    </a:ext>
                  </a:extLst>
                </a:gridCol>
                <a:gridCol w="1439092">
                  <a:extLst>
                    <a:ext uri="{9D8B030D-6E8A-4147-A177-3AD203B41FA5}">
                      <a16:colId xmlns:a16="http://schemas.microsoft.com/office/drawing/2014/main" val="3444789122"/>
                    </a:ext>
                  </a:extLst>
                </a:gridCol>
              </a:tblGrid>
              <a:tr h="228600">
                <a:tc>
                  <a:txBody>
                    <a:bodyPr/>
                    <a:lstStyle/>
                    <a:p>
                      <a:pPr algn="l" fontAlgn="b"/>
                      <a:endParaRPr lang="en-US" sz="1400" b="1"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gridSpan="3">
                  <a:txBody>
                    <a:bodyPr/>
                    <a:lstStyle/>
                    <a:p>
                      <a:pPr algn="ctr" fontAlgn="b"/>
                      <a:r>
                        <a:rPr lang="en-US" sz="1400" u="none" strike="noStrike" dirty="0">
                          <a:effectLst/>
                          <a:latin typeface="Gilroy" panose="00000500000000000000"/>
                        </a:rPr>
                        <a:t>YTD</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5915141"/>
                  </a:ext>
                </a:extLst>
              </a:tr>
              <a:tr h="22860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b"/>
                      <a:r>
                        <a:rPr lang="en-US" sz="1400" u="none" strike="noStrike" dirty="0">
                          <a:effectLst/>
                          <a:latin typeface="Gilroy" panose="00000500000000000000"/>
                        </a:rPr>
                        <a:t>Actual</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Prior Year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400" u="none" strike="noStrike" dirty="0">
                          <a:effectLst/>
                          <a:latin typeface="Gilroy" panose="00000500000000000000"/>
                        </a:rPr>
                        <a:t>Variance</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80235"/>
                  </a:ext>
                </a:extLst>
              </a:tr>
              <a:tr h="22860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 Outbound</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 Outbound</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7671756"/>
                  </a:ext>
                </a:extLst>
              </a:tr>
              <a:tr h="228600">
                <a:tc>
                  <a:txBody>
                    <a:bodyPr/>
                    <a:lstStyle/>
                    <a:p>
                      <a:pPr algn="l" fontAlgn="b"/>
                      <a:r>
                        <a:rPr lang="en-US" sz="1400" u="none" strike="noStrike" dirty="0">
                          <a:effectLst/>
                          <a:latin typeface="Gilroy" panose="00000500000000000000"/>
                        </a:rPr>
                        <a:t> Jack Friedman</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92%</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latin typeface="Gilroy" panose="00000500000000000000"/>
                        </a:rPr>
                        <a:t>76%</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16%</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670795"/>
                  </a:ext>
                </a:extLst>
              </a:tr>
              <a:tr h="228600">
                <a:tc>
                  <a:txBody>
                    <a:bodyPr/>
                    <a:lstStyle/>
                    <a:p>
                      <a:pPr algn="l" fontAlgn="b"/>
                      <a:r>
                        <a:rPr lang="en-US" sz="1400" b="0" i="0" u="none" strike="noStrike" dirty="0">
                          <a:solidFill>
                            <a:srgbClr val="000000"/>
                          </a:solidFill>
                          <a:effectLst/>
                          <a:latin typeface="Gilroy" panose="00000500000000000000"/>
                        </a:rPr>
                        <a:t> David Babb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945139"/>
                  </a:ext>
                </a:extLst>
              </a:tr>
              <a:tr h="228600">
                <a:tc>
                  <a:txBody>
                    <a:bodyPr/>
                    <a:lstStyle/>
                    <a:p>
                      <a:pPr algn="l" fontAlgn="b"/>
                      <a:r>
                        <a:rPr lang="en-US" sz="1400" b="0" i="0" u="none" strike="noStrike" dirty="0">
                          <a:solidFill>
                            <a:srgbClr val="000000"/>
                          </a:solidFill>
                          <a:effectLst/>
                          <a:latin typeface="Gilroy" panose="00000500000000000000"/>
                        </a:rPr>
                        <a:t> Heidi Schmidt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C00000"/>
                          </a:solidFill>
                          <a:effectLst/>
                          <a:latin typeface="Gilroy" panose="0000050000000000000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660902"/>
                  </a:ext>
                </a:extLst>
              </a:tr>
              <a:tr h="228600">
                <a:tc>
                  <a:txBody>
                    <a:bodyPr/>
                    <a:lstStyle/>
                    <a:p>
                      <a:pPr algn="l" fontAlgn="b"/>
                      <a:r>
                        <a:rPr lang="en-US" sz="1400" b="0" i="0" u="none" strike="noStrike" dirty="0">
                          <a:solidFill>
                            <a:srgbClr val="000000"/>
                          </a:solidFill>
                          <a:effectLst/>
                          <a:latin typeface="Gilroy" panose="00000500000000000000"/>
                        </a:rPr>
                        <a:t> Thomas Levar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795611"/>
                  </a:ext>
                </a:extLst>
              </a:tr>
              <a:tr h="228600">
                <a:tc>
                  <a:txBody>
                    <a:bodyPr/>
                    <a:lstStyle/>
                    <a:p>
                      <a:pPr algn="l" fontAlgn="b"/>
                      <a:r>
                        <a:rPr lang="en-US" sz="1400" b="0" i="0" u="none" strike="noStrike" dirty="0">
                          <a:solidFill>
                            <a:srgbClr val="000000"/>
                          </a:solidFill>
                          <a:effectLst/>
                          <a:latin typeface="Gilroy" panose="00000500000000000000"/>
                        </a:rPr>
                        <a:t> Greg McKeever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8221436"/>
                  </a:ext>
                </a:extLst>
              </a:tr>
              <a:tr h="228600">
                <a:tc>
                  <a:txBody>
                    <a:bodyPr/>
                    <a:lstStyle/>
                    <a:p>
                      <a:pPr algn="l" fontAlgn="b"/>
                      <a:r>
                        <a:rPr lang="en-US" sz="1400" b="0" i="0" u="none" strike="noStrike" dirty="0">
                          <a:solidFill>
                            <a:srgbClr val="000000"/>
                          </a:solidFill>
                          <a:effectLst/>
                          <a:latin typeface="Gilroy" panose="00000500000000000000"/>
                        </a:rPr>
                        <a:t> Amy Harman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928700"/>
                  </a:ext>
                </a:extLst>
              </a:tr>
              <a:tr h="228600">
                <a:tc>
                  <a:txBody>
                    <a:bodyPr/>
                    <a:lstStyle/>
                    <a:p>
                      <a:pPr algn="l" fontAlgn="b"/>
                      <a:r>
                        <a:rPr lang="en-US" sz="1400" b="0" i="0" u="none" strike="noStrike" dirty="0">
                          <a:solidFill>
                            <a:srgbClr val="000000"/>
                          </a:solidFill>
                          <a:effectLst/>
                          <a:latin typeface="Gilroy" panose="00000500000000000000"/>
                        </a:rPr>
                        <a:t> Andy Blye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C00000"/>
                          </a:solidFill>
                          <a:effectLst/>
                          <a:latin typeface="Gilroy" panose="0000050000000000000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162294"/>
                  </a:ext>
                </a:extLst>
              </a:tr>
              <a:tr h="228600">
                <a:tc>
                  <a:txBody>
                    <a:bodyPr/>
                    <a:lstStyle/>
                    <a:p>
                      <a:pPr algn="l" fontAlgn="b"/>
                      <a:r>
                        <a:rPr lang="en-US" sz="1400" b="0" i="0" u="none" strike="noStrike" dirty="0">
                          <a:solidFill>
                            <a:srgbClr val="000000"/>
                          </a:solidFill>
                          <a:effectLst/>
                          <a:latin typeface="Gilroy" panose="00000500000000000000"/>
                        </a:rPr>
                        <a:t> Jason Talmadge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694844"/>
                  </a:ext>
                </a:extLst>
              </a:tr>
              <a:tr h="228600">
                <a:tc>
                  <a:txBody>
                    <a:bodyPr/>
                    <a:lstStyle/>
                    <a:p>
                      <a:pPr algn="l" fontAlgn="b"/>
                      <a:r>
                        <a:rPr lang="en-US" sz="1400" b="0" i="0" u="none" strike="noStrike" dirty="0">
                          <a:solidFill>
                            <a:srgbClr val="000000"/>
                          </a:solidFill>
                          <a:effectLst/>
                          <a:latin typeface="Gilroy" panose="00000500000000000000"/>
                        </a:rPr>
                        <a:t> Alan Gartenberg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8758954"/>
                  </a:ext>
                </a:extLst>
              </a:tr>
              <a:tr h="228600">
                <a:tc>
                  <a:txBody>
                    <a:bodyPr/>
                    <a:lstStyle/>
                    <a:p>
                      <a:pPr algn="l" fontAlgn="b"/>
                      <a:r>
                        <a:rPr lang="en-US" sz="1400" b="0" i="0" u="none" strike="noStrike" dirty="0">
                          <a:solidFill>
                            <a:srgbClr val="000000"/>
                          </a:solidFill>
                          <a:effectLst/>
                          <a:latin typeface="Gilroy" panose="00000500000000000000"/>
                        </a:rPr>
                        <a:t> Marc Ouellet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06718"/>
                  </a:ext>
                </a:extLst>
              </a:tr>
              <a:tr h="228600">
                <a:tc>
                  <a:txBody>
                    <a:bodyPr/>
                    <a:lstStyle/>
                    <a:p>
                      <a:pPr algn="l" fontAlgn="b"/>
                      <a:r>
                        <a:rPr lang="en-US" sz="1400" b="0" i="0" u="none" strike="noStrike" dirty="0">
                          <a:solidFill>
                            <a:srgbClr val="000000"/>
                          </a:solidFill>
                          <a:effectLst/>
                          <a:latin typeface="Gilroy" panose="00000500000000000000"/>
                        </a:rPr>
                        <a:t> Chas Hollis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Gilroy" panose="0000050000000000000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688628"/>
                  </a:ext>
                </a:extLst>
              </a:tr>
              <a:tr h="22860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17269471"/>
                  </a:ext>
                </a:extLst>
              </a:tr>
            </a:tbl>
          </a:graphicData>
        </a:graphic>
      </p:graphicFrame>
      <p:sp>
        <p:nvSpPr>
          <p:cNvPr id="8" name="Text Placeholder 2">
            <a:extLst>
              <a:ext uri="{FF2B5EF4-FFF2-40B4-BE49-F238E27FC236}">
                <a16:creationId xmlns:a16="http://schemas.microsoft.com/office/drawing/2014/main" id="{D4D37681-D2B7-4444-9066-0856FECE248D}"/>
              </a:ext>
            </a:extLst>
          </p:cNvPr>
          <p:cNvSpPr txBox="1">
            <a:spLocks/>
          </p:cNvSpPr>
          <p:nvPr/>
        </p:nvSpPr>
        <p:spPr>
          <a:xfrm>
            <a:off x="1753668" y="2683104"/>
            <a:ext cx="3628229" cy="398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0000"/>
              </a:lnSpc>
              <a:spcBef>
                <a:spcPts val="0"/>
              </a:spcBef>
              <a:spcAft>
                <a:spcPts val="600"/>
              </a:spcAft>
              <a:buNone/>
            </a:pPr>
            <a:r>
              <a:rPr lang="en-US" sz="1600" b="1" dirty="0">
                <a:solidFill>
                  <a:srgbClr val="0075A8"/>
                </a:solidFill>
                <a:effectLst/>
                <a:latin typeface="Gilroy" panose="00000500000000000000"/>
                <a:ea typeface="Times New Roman" panose="02020603050405020304" pitchFamily="18" charset="0"/>
                <a:cs typeface="Times New Roman" panose="02020603050405020304" pitchFamily="18" charset="0"/>
              </a:rPr>
              <a:t>Highest Outbound %</a:t>
            </a:r>
            <a:endParaRPr lang="en-US" sz="1600" dirty="0">
              <a:solidFill>
                <a:srgbClr val="0075A8"/>
              </a:solidFill>
              <a:effectLst/>
              <a:latin typeface="Gilroy" panose="00000500000000000000"/>
              <a:ea typeface="Calibri" panose="020F0502020204030204" pitchFamily="34" charset="0"/>
              <a:cs typeface="Times New Roman" panose="02020603050405020304" pitchFamily="18" charset="0"/>
            </a:endParaRPr>
          </a:p>
          <a:p>
            <a:pPr marL="0" marR="0" indent="0" fontAlgn="base">
              <a:lnSpc>
                <a:spcPct val="100000"/>
              </a:lnSpc>
              <a:spcBef>
                <a:spcPts val="0"/>
              </a:spcBef>
              <a:spcAft>
                <a:spcPts val="600"/>
              </a:spcAft>
              <a:buNone/>
            </a:pPr>
            <a:endParaRPr lang="en-US" sz="1600" b="1" dirty="0">
              <a:solidFill>
                <a:srgbClr val="0075A8"/>
              </a:solidFill>
              <a:effectLst/>
              <a:latin typeface="Gilroy" panose="00000500000000000000"/>
              <a:ea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59067919-0BD6-4B85-AC1A-FD7B2E3B3763}"/>
              </a:ext>
            </a:extLst>
          </p:cNvPr>
          <p:cNvGraphicFramePr>
            <a:graphicFrameLocks noGrp="1"/>
          </p:cNvGraphicFramePr>
          <p:nvPr>
            <p:extLst>
              <p:ext uri="{D42A27DB-BD31-4B8C-83A1-F6EECF244321}">
                <p14:modId xmlns:p14="http://schemas.microsoft.com/office/powerpoint/2010/main" val="3505842939"/>
              </p:ext>
            </p:extLst>
          </p:nvPr>
        </p:nvGraphicFramePr>
        <p:xfrm>
          <a:off x="6322422" y="4286276"/>
          <a:ext cx="5756368" cy="2286000"/>
        </p:xfrm>
        <a:graphic>
          <a:graphicData uri="http://schemas.openxmlformats.org/drawingml/2006/table">
            <a:tbl>
              <a:tblPr>
                <a:tableStyleId>{5C22544A-7EE6-4342-B048-85BDC9FD1C3A}</a:tableStyleId>
              </a:tblPr>
              <a:tblGrid>
                <a:gridCol w="1439092">
                  <a:extLst>
                    <a:ext uri="{9D8B030D-6E8A-4147-A177-3AD203B41FA5}">
                      <a16:colId xmlns:a16="http://schemas.microsoft.com/office/drawing/2014/main" val="2611584470"/>
                    </a:ext>
                  </a:extLst>
                </a:gridCol>
                <a:gridCol w="1439092">
                  <a:extLst>
                    <a:ext uri="{9D8B030D-6E8A-4147-A177-3AD203B41FA5}">
                      <a16:colId xmlns:a16="http://schemas.microsoft.com/office/drawing/2014/main" val="2111165517"/>
                    </a:ext>
                  </a:extLst>
                </a:gridCol>
                <a:gridCol w="1439092">
                  <a:extLst>
                    <a:ext uri="{9D8B030D-6E8A-4147-A177-3AD203B41FA5}">
                      <a16:colId xmlns:a16="http://schemas.microsoft.com/office/drawing/2014/main" val="3855931419"/>
                    </a:ext>
                  </a:extLst>
                </a:gridCol>
                <a:gridCol w="1439092">
                  <a:extLst>
                    <a:ext uri="{9D8B030D-6E8A-4147-A177-3AD203B41FA5}">
                      <a16:colId xmlns:a16="http://schemas.microsoft.com/office/drawing/2014/main" val="3444789122"/>
                    </a:ext>
                  </a:extLst>
                </a:gridCol>
              </a:tblGrid>
              <a:tr h="228600">
                <a:tc>
                  <a:txBody>
                    <a:bodyPr/>
                    <a:lstStyle/>
                    <a:p>
                      <a:pPr algn="l" fontAlgn="b"/>
                      <a:endParaRPr lang="en-US" sz="1400" b="1"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gridSpan="3">
                  <a:txBody>
                    <a:bodyPr/>
                    <a:lstStyle/>
                    <a:p>
                      <a:pPr algn="ctr" fontAlgn="b"/>
                      <a:r>
                        <a:rPr lang="en-US" sz="1400" u="none" strike="noStrike" dirty="0">
                          <a:effectLst/>
                          <a:latin typeface="Gilroy" panose="00000500000000000000"/>
                        </a:rPr>
                        <a:t>YTD</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5915141"/>
                  </a:ext>
                </a:extLst>
              </a:tr>
              <a:tr h="22860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noFill/>
                  </a:tcPr>
                </a:tc>
                <a:tc>
                  <a:txBody>
                    <a:bodyPr/>
                    <a:lstStyle/>
                    <a:p>
                      <a:pPr algn="ctr" fontAlgn="b"/>
                      <a:r>
                        <a:rPr lang="en-US" sz="1400" u="none" strike="noStrike" dirty="0">
                          <a:effectLst/>
                          <a:latin typeface="Gilroy" panose="00000500000000000000"/>
                        </a:rPr>
                        <a:t>Actual</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en-US" sz="1400" u="none" strike="noStrike" dirty="0">
                          <a:effectLst/>
                          <a:latin typeface="Gilroy" panose="00000500000000000000"/>
                        </a:rPr>
                        <a:t>Prior Year</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rowSpan="2">
                  <a:txBody>
                    <a:bodyPr/>
                    <a:lstStyle/>
                    <a:p>
                      <a:pPr algn="ctr" fontAlgn="ctr"/>
                      <a:r>
                        <a:rPr lang="en-US" sz="1400" u="none" strike="noStrike" dirty="0">
                          <a:effectLst/>
                          <a:latin typeface="Gilroy" panose="00000500000000000000"/>
                        </a:rPr>
                        <a:t>Variance</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880235"/>
                  </a:ext>
                </a:extLst>
              </a:tr>
              <a:tr h="22860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 Outbound</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 Outbound</a:t>
                      </a:r>
                      <a:endParaRPr lang="en-US" sz="1400" b="1"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7671756"/>
                  </a:ext>
                </a:extLst>
              </a:tr>
              <a:tr h="228600">
                <a:tc>
                  <a:txBody>
                    <a:bodyPr/>
                    <a:lstStyle/>
                    <a:p>
                      <a:pPr algn="l" fontAlgn="b"/>
                      <a:r>
                        <a:rPr lang="en-US" sz="1400" u="none" strike="noStrike" dirty="0">
                          <a:effectLst/>
                          <a:latin typeface="Gilroy" panose="00000500000000000000"/>
                        </a:rPr>
                        <a:t> Thomas Levar</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85%</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33%</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Gilroy" panose="00000500000000000000"/>
                        </a:rPr>
                        <a:t>53%</a:t>
                      </a:r>
                      <a:endParaRPr lang="en-US" sz="14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27670795"/>
                  </a:ext>
                </a:extLst>
              </a:tr>
              <a:tr h="228600">
                <a:tc>
                  <a:txBody>
                    <a:bodyPr/>
                    <a:lstStyle/>
                    <a:p>
                      <a:pPr algn="l" fontAlgn="b"/>
                      <a:r>
                        <a:rPr lang="en-US" sz="1400" b="0" i="0" u="none" strike="noStrike" dirty="0">
                          <a:solidFill>
                            <a:srgbClr val="000000"/>
                          </a:solidFill>
                          <a:effectLst/>
                          <a:latin typeface="Gilroy" panose="00000500000000000000"/>
                        </a:rPr>
                        <a:t> Ann Marie Bade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59945139"/>
                  </a:ext>
                </a:extLst>
              </a:tr>
              <a:tr h="228600">
                <a:tc>
                  <a:txBody>
                    <a:bodyPr/>
                    <a:lstStyle/>
                    <a:p>
                      <a:pPr algn="l" fontAlgn="b"/>
                      <a:r>
                        <a:rPr lang="en-US" sz="1400" b="0" i="0" u="none" strike="noStrike" dirty="0">
                          <a:solidFill>
                            <a:srgbClr val="000000"/>
                          </a:solidFill>
                          <a:effectLst/>
                          <a:latin typeface="Gilroy" panose="00000500000000000000"/>
                        </a:rPr>
                        <a:t> Greg McKeever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6660902"/>
                  </a:ext>
                </a:extLst>
              </a:tr>
              <a:tr h="228600">
                <a:tc>
                  <a:txBody>
                    <a:bodyPr/>
                    <a:lstStyle/>
                    <a:p>
                      <a:pPr algn="l" fontAlgn="b"/>
                      <a:r>
                        <a:rPr lang="en-US" sz="1400" b="0" i="0" u="none" strike="noStrike" dirty="0">
                          <a:solidFill>
                            <a:srgbClr val="000000"/>
                          </a:solidFill>
                          <a:effectLst/>
                          <a:latin typeface="Gilroy" panose="00000500000000000000"/>
                        </a:rPr>
                        <a:t> Amy Harman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94795611"/>
                  </a:ext>
                </a:extLst>
              </a:tr>
              <a:tr h="228600">
                <a:tc>
                  <a:txBody>
                    <a:bodyPr/>
                    <a:lstStyle/>
                    <a:p>
                      <a:pPr algn="l" fontAlgn="b"/>
                      <a:r>
                        <a:rPr lang="en-US" sz="1400" b="0" i="0" u="none" strike="noStrike" dirty="0">
                          <a:solidFill>
                            <a:srgbClr val="000000"/>
                          </a:solidFill>
                          <a:effectLst/>
                          <a:latin typeface="Gilroy" panose="00000500000000000000"/>
                        </a:rPr>
                        <a:t> Darcy Ito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28221436"/>
                  </a:ext>
                </a:extLst>
              </a:tr>
              <a:tr h="228600">
                <a:tc>
                  <a:txBody>
                    <a:bodyPr/>
                    <a:lstStyle/>
                    <a:p>
                      <a:pPr algn="l" fontAlgn="b"/>
                      <a:r>
                        <a:rPr lang="en-US" sz="1400" b="0" i="0" u="none" strike="noStrike" dirty="0">
                          <a:solidFill>
                            <a:srgbClr val="000000"/>
                          </a:solidFill>
                          <a:effectLst/>
                          <a:latin typeface="Gilroy" panose="00000500000000000000"/>
                        </a:rPr>
                        <a:t> Jason Talmadge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Gilroy" panose="0000050000000000000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51694844"/>
                  </a:ext>
                </a:extLst>
              </a:tr>
              <a:tr h="228600">
                <a:tc>
                  <a:txBody>
                    <a:bodyPr/>
                    <a:lstStyle/>
                    <a:p>
                      <a:pPr algn="l"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Gilroy" panose="00000500000000000000"/>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17269471"/>
                  </a:ext>
                </a:extLst>
              </a:tr>
            </a:tbl>
          </a:graphicData>
        </a:graphic>
      </p:graphicFrame>
      <p:sp>
        <p:nvSpPr>
          <p:cNvPr id="12" name="Text Placeholder 2">
            <a:extLst>
              <a:ext uri="{FF2B5EF4-FFF2-40B4-BE49-F238E27FC236}">
                <a16:creationId xmlns:a16="http://schemas.microsoft.com/office/drawing/2014/main" id="{EB736010-76BF-41DE-A361-03E23163FF01}"/>
              </a:ext>
            </a:extLst>
          </p:cNvPr>
          <p:cNvSpPr txBox="1">
            <a:spLocks/>
          </p:cNvSpPr>
          <p:nvPr/>
        </p:nvSpPr>
        <p:spPr>
          <a:xfrm>
            <a:off x="7737389" y="3887851"/>
            <a:ext cx="3628229" cy="398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ro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ro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ro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0000"/>
              </a:lnSpc>
              <a:spcBef>
                <a:spcPts val="0"/>
              </a:spcBef>
              <a:spcAft>
                <a:spcPts val="600"/>
              </a:spcAft>
              <a:buNone/>
            </a:pPr>
            <a:r>
              <a:rPr lang="en-US" sz="1600" b="1" dirty="0">
                <a:solidFill>
                  <a:srgbClr val="0075A8"/>
                </a:solidFill>
                <a:effectLst/>
                <a:latin typeface="Gilroy" panose="00000500000000000000"/>
                <a:ea typeface="Times New Roman" panose="02020603050405020304" pitchFamily="18" charset="0"/>
                <a:cs typeface="Times New Roman" panose="02020603050405020304" pitchFamily="18" charset="0"/>
              </a:rPr>
              <a:t>Largest YOY Swing in Outbound %</a:t>
            </a:r>
            <a:endParaRPr lang="en-US" sz="1600" dirty="0">
              <a:solidFill>
                <a:srgbClr val="0075A8"/>
              </a:solidFill>
              <a:effectLst/>
              <a:latin typeface="Gilroy" panose="00000500000000000000"/>
              <a:ea typeface="Calibri" panose="020F0502020204030204" pitchFamily="34" charset="0"/>
              <a:cs typeface="Times New Roman" panose="02020603050405020304" pitchFamily="18" charset="0"/>
            </a:endParaRPr>
          </a:p>
          <a:p>
            <a:pPr marL="0" marR="0" indent="0" fontAlgn="base">
              <a:lnSpc>
                <a:spcPct val="100000"/>
              </a:lnSpc>
              <a:spcBef>
                <a:spcPts val="0"/>
              </a:spcBef>
              <a:spcAft>
                <a:spcPts val="600"/>
              </a:spcAft>
              <a:buNone/>
            </a:pPr>
            <a:endParaRPr lang="en-US" sz="1600" b="1" dirty="0">
              <a:solidFill>
                <a:srgbClr val="0075A8"/>
              </a:solidFill>
              <a:effectLst/>
              <a:latin typeface="Gilroy" panose="0000050000000000000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6C1BD29-1AB5-4CCD-B0FD-40B21292CC9A}"/>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8381C65-5D8C-4025-9F33-1985F2516FB8}"/>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8E03CA4-0C0A-4B66-831F-E43893CF09BB}"/>
              </a:ext>
            </a:extLst>
          </p:cNvPr>
          <p:cNvPicPr>
            <a:picLocks noChangeAspect="1"/>
          </p:cNvPicPr>
          <p:nvPr/>
        </p:nvPicPr>
        <p:blipFill>
          <a:blip r:embed="rId2"/>
          <a:srcRect/>
          <a:stretch/>
        </p:blipFill>
        <p:spPr>
          <a:xfrm>
            <a:off x="10117988" y="656492"/>
            <a:ext cx="1616017" cy="1286012"/>
          </a:xfrm>
          <a:prstGeom prst="rect">
            <a:avLst/>
          </a:prstGeom>
        </p:spPr>
      </p:pic>
      <p:sp>
        <p:nvSpPr>
          <p:cNvPr id="11" name="Content Placeholder 2">
            <a:extLst>
              <a:ext uri="{FF2B5EF4-FFF2-40B4-BE49-F238E27FC236}">
                <a16:creationId xmlns:a16="http://schemas.microsoft.com/office/drawing/2014/main" id="{49584C11-3988-4BDC-8B2B-2431CA53C56D}"/>
              </a:ext>
            </a:extLst>
          </p:cNvPr>
          <p:cNvSpPr txBox="1">
            <a:spLocks/>
          </p:cNvSpPr>
          <p:nvPr/>
        </p:nvSpPr>
        <p:spPr>
          <a:xfrm>
            <a:off x="627015" y="1785764"/>
            <a:ext cx="7463247" cy="9690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000" dirty="0">
                <a:latin typeface="Gilroy" panose="00000500000000000000"/>
                <a:ea typeface="Calibri" panose="020F0502020204030204" pitchFamily="34" charset="0"/>
              </a:rPr>
              <a:t>Some of our top outbound performers!</a:t>
            </a:r>
          </a:p>
        </p:txBody>
      </p:sp>
    </p:spTree>
    <p:extLst>
      <p:ext uri="{BB962C8B-B14F-4D97-AF65-F5344CB8AC3E}">
        <p14:creationId xmlns:p14="http://schemas.microsoft.com/office/powerpoint/2010/main" val="27802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0F631-1BB5-4946-920F-36330E93EBC6}"/>
              </a:ext>
            </a:extLst>
          </p:cNvPr>
          <p:cNvSpPr/>
          <p:nvPr/>
        </p:nvSpPr>
        <p:spPr>
          <a:xfrm>
            <a:off x="0" y="0"/>
            <a:ext cx="12192000" cy="1331843"/>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258DB65-6E23-F742-8A50-EDEC7D7C385C}"/>
              </a:ext>
            </a:extLst>
          </p:cNvPr>
          <p:cNvSpPr txBox="1">
            <a:spLocks/>
          </p:cNvSpPr>
          <p:nvPr/>
        </p:nvSpPr>
        <p:spPr>
          <a:xfrm>
            <a:off x="508963" y="319947"/>
            <a:ext cx="9042541" cy="691947"/>
          </a:xfrm>
          <a:prstGeom prst="rect">
            <a:avLst/>
          </a:prstGeom>
        </p:spPr>
        <p:txBody>
          <a:bodyPr anchor="ctr"/>
          <a:lstStyle>
            <a:lvl1pPr algn="l" defTabSz="914400" rtl="0" eaLnBrk="1" latinLnBrk="0" hangingPunct="1">
              <a:lnSpc>
                <a:spcPct val="90000"/>
              </a:lnSpc>
              <a:spcBef>
                <a:spcPct val="0"/>
              </a:spcBef>
              <a:buNone/>
              <a:defRPr sz="3400" b="0" i="0" kern="1200">
                <a:solidFill>
                  <a:schemeClr val="bg1"/>
                </a:solidFill>
                <a:latin typeface="Gilroy" pitchFamily="2" charset="77"/>
                <a:ea typeface="+mj-ea"/>
                <a:cs typeface="+mj-cs"/>
              </a:defRPr>
            </a:lvl1pPr>
          </a:lstStyle>
          <a:p>
            <a:r>
              <a:rPr lang="en-US" dirty="0"/>
              <a:t>Large Deal Penetration</a:t>
            </a:r>
          </a:p>
        </p:txBody>
      </p:sp>
      <p:graphicFrame>
        <p:nvGraphicFramePr>
          <p:cNvPr id="3" name="Table 2">
            <a:extLst>
              <a:ext uri="{FF2B5EF4-FFF2-40B4-BE49-F238E27FC236}">
                <a16:creationId xmlns:a16="http://schemas.microsoft.com/office/drawing/2014/main" id="{39AC9832-DB8F-44E4-8C46-11D01598CB93}"/>
              </a:ext>
            </a:extLst>
          </p:cNvPr>
          <p:cNvGraphicFramePr>
            <a:graphicFrameLocks noGrp="1"/>
          </p:cNvGraphicFramePr>
          <p:nvPr>
            <p:extLst>
              <p:ext uri="{D42A27DB-BD31-4B8C-83A1-F6EECF244321}">
                <p14:modId xmlns:p14="http://schemas.microsoft.com/office/powerpoint/2010/main" val="142981189"/>
              </p:ext>
            </p:extLst>
          </p:nvPr>
        </p:nvGraphicFramePr>
        <p:xfrm>
          <a:off x="263695" y="1549873"/>
          <a:ext cx="9041671" cy="5120640"/>
        </p:xfrm>
        <a:graphic>
          <a:graphicData uri="http://schemas.openxmlformats.org/drawingml/2006/table">
            <a:tbl>
              <a:tblPr>
                <a:tableStyleId>{5C22544A-7EE6-4342-B048-85BDC9FD1C3A}</a:tableStyleId>
              </a:tblPr>
              <a:tblGrid>
                <a:gridCol w="2325000">
                  <a:extLst>
                    <a:ext uri="{9D8B030D-6E8A-4147-A177-3AD203B41FA5}">
                      <a16:colId xmlns:a16="http://schemas.microsoft.com/office/drawing/2014/main" val="3599819492"/>
                    </a:ext>
                  </a:extLst>
                </a:gridCol>
                <a:gridCol w="2182597">
                  <a:extLst>
                    <a:ext uri="{9D8B030D-6E8A-4147-A177-3AD203B41FA5}">
                      <a16:colId xmlns:a16="http://schemas.microsoft.com/office/drawing/2014/main" val="3528976765"/>
                    </a:ext>
                  </a:extLst>
                </a:gridCol>
                <a:gridCol w="1629508">
                  <a:extLst>
                    <a:ext uri="{9D8B030D-6E8A-4147-A177-3AD203B41FA5}">
                      <a16:colId xmlns:a16="http://schemas.microsoft.com/office/drawing/2014/main" val="1023956247"/>
                    </a:ext>
                  </a:extLst>
                </a:gridCol>
                <a:gridCol w="937846">
                  <a:extLst>
                    <a:ext uri="{9D8B030D-6E8A-4147-A177-3AD203B41FA5}">
                      <a16:colId xmlns:a16="http://schemas.microsoft.com/office/drawing/2014/main" val="2878014974"/>
                    </a:ext>
                  </a:extLst>
                </a:gridCol>
                <a:gridCol w="586154">
                  <a:extLst>
                    <a:ext uri="{9D8B030D-6E8A-4147-A177-3AD203B41FA5}">
                      <a16:colId xmlns:a16="http://schemas.microsoft.com/office/drawing/2014/main" val="371649401"/>
                    </a:ext>
                  </a:extLst>
                </a:gridCol>
                <a:gridCol w="1380566">
                  <a:extLst>
                    <a:ext uri="{9D8B030D-6E8A-4147-A177-3AD203B41FA5}">
                      <a16:colId xmlns:a16="http://schemas.microsoft.com/office/drawing/2014/main" val="253331395"/>
                    </a:ext>
                  </a:extLst>
                </a:gridCol>
              </a:tblGrid>
              <a:tr h="182880">
                <a:tc>
                  <a:txBody>
                    <a:bodyPr/>
                    <a:lstStyle/>
                    <a:p>
                      <a:pPr algn="ctr" fontAlgn="b"/>
                      <a:r>
                        <a:rPr lang="en-US" sz="1200" u="none" strike="noStrike" dirty="0">
                          <a:solidFill>
                            <a:srgbClr val="0070C0"/>
                          </a:solidFill>
                          <a:effectLst/>
                          <a:latin typeface="Gilroy" panose="00000500000000000000"/>
                        </a:rPr>
                        <a:t>Account</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Sales Rep</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Territory</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RMR</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Units</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Type</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2383245"/>
                  </a:ext>
                </a:extLst>
              </a:tr>
              <a:tr h="182880">
                <a:tc>
                  <a:txBody>
                    <a:bodyPr/>
                    <a:lstStyle/>
                    <a:p>
                      <a:pPr algn="ctr" fontAlgn="b"/>
                      <a:r>
                        <a:rPr lang="en-US" sz="1200" u="none" strike="noStrike" dirty="0">
                          <a:effectLst/>
                          <a:latin typeface="Gilroy" panose="00000500000000000000"/>
                        </a:rPr>
                        <a:t>Cox Communications-Outdoor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Ann Marie Bade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Phoenix East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$40,000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49</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Ice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8540025"/>
                  </a:ext>
                </a:extLst>
              </a:tr>
              <a:tr h="182880">
                <a:tc>
                  <a:txBody>
                    <a:bodyPr/>
                    <a:lstStyle/>
                    <a:p>
                      <a:pPr algn="ctr" fontAlgn="b"/>
                      <a:r>
                        <a:rPr lang="en-US" sz="1200" u="none" strike="noStrike" dirty="0">
                          <a:effectLst/>
                          <a:latin typeface="Gilroy" panose="00000500000000000000"/>
                        </a:rPr>
                        <a:t>United Mechanical</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Wade Johnson/Bette Nelson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San Francisco South</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$6,000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132</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855006"/>
                  </a:ext>
                </a:extLst>
              </a:tr>
              <a:tr h="182880">
                <a:tc>
                  <a:txBody>
                    <a:bodyPr/>
                    <a:lstStyle/>
                    <a:p>
                      <a:pPr algn="ctr" fontAlgn="ctr"/>
                      <a:r>
                        <a:rPr lang="en-US" sz="1200" u="none" strike="noStrike" dirty="0">
                          <a:effectLst/>
                          <a:latin typeface="Gilroy" panose="00000500000000000000"/>
                        </a:rPr>
                        <a:t>The Giant Company</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Marc Ouellet</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Cambridge-North</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$5,250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175</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744655"/>
                  </a:ext>
                </a:extLst>
              </a:tr>
              <a:tr h="182880">
                <a:tc>
                  <a:txBody>
                    <a:bodyPr/>
                    <a:lstStyle/>
                    <a:p>
                      <a:pPr algn="ctr" fontAlgn="b"/>
                      <a:r>
                        <a:rPr lang="en-US" sz="1200" u="none" strike="noStrike" dirty="0">
                          <a:effectLst/>
                          <a:latin typeface="Gilroy" panose="00000500000000000000"/>
                        </a:rPr>
                        <a:t>Technicolor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Amy Harman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Nashville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$3,727</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920187"/>
                  </a:ext>
                </a:extLst>
              </a:tr>
              <a:tr h="182880">
                <a:tc>
                  <a:txBody>
                    <a:bodyPr/>
                    <a:lstStyle/>
                    <a:p>
                      <a:pPr algn="ctr" fontAlgn="ctr"/>
                      <a:r>
                        <a:rPr lang="en-US" sz="1200" u="none" strike="noStrike" dirty="0">
                          <a:effectLst/>
                          <a:latin typeface="Gilroy" panose="00000500000000000000"/>
                        </a:rPr>
                        <a:t>Delaware Life</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Ashli Mooney</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Western New England</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$3,367</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23</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Ice/Coffee</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0980324"/>
                  </a:ext>
                </a:extLst>
              </a:tr>
              <a:tr h="182880">
                <a:tc>
                  <a:txBody>
                    <a:bodyPr/>
                    <a:lstStyle/>
                    <a:p>
                      <a:pPr algn="ctr" fontAlgn="b"/>
                      <a:r>
                        <a:rPr lang="en-US" sz="1200" u="none" strike="noStrike" dirty="0">
                          <a:effectLst/>
                          <a:latin typeface="Gilroy" panose="00000500000000000000"/>
                        </a:rPr>
                        <a:t>Honeywell</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Jack Friedman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Tucson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60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118453"/>
                  </a:ext>
                </a:extLst>
              </a:tr>
              <a:tr h="182880">
                <a:tc>
                  <a:txBody>
                    <a:bodyPr/>
                    <a:lstStyle/>
                    <a:p>
                      <a:pPr algn="ctr" fontAlgn="b"/>
                      <a:r>
                        <a:rPr lang="en-US" sz="1200" u="none" strike="noStrike" dirty="0">
                          <a:effectLst/>
                          <a:latin typeface="Gilroy" panose="00000500000000000000"/>
                        </a:rPr>
                        <a:t>Toyota Research Institute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Wade Johnson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San Francisco South</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$2,600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Bevi</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400073"/>
                  </a:ext>
                </a:extLst>
              </a:tr>
              <a:tr h="182880">
                <a:tc>
                  <a:txBody>
                    <a:bodyPr/>
                    <a:lstStyle/>
                    <a:p>
                      <a:pPr algn="ctr" fontAlgn="b"/>
                      <a:r>
                        <a:rPr lang="en-US" sz="1200" u="none" strike="noStrike" dirty="0">
                          <a:effectLst/>
                          <a:latin typeface="Gilroy" panose="00000500000000000000"/>
                        </a:rPr>
                        <a:t>Atrium Health</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Amy Green/Patrick Prieto</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Charlotte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$2,405</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Ice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348083"/>
                  </a:ext>
                </a:extLst>
              </a:tr>
              <a:tr h="182880">
                <a:tc>
                  <a:txBody>
                    <a:bodyPr/>
                    <a:lstStyle/>
                    <a:p>
                      <a:pPr algn="ctr" fontAlgn="ctr"/>
                      <a:r>
                        <a:rPr lang="en-US" sz="1200" u="none" strike="noStrike" dirty="0">
                          <a:effectLst/>
                          <a:latin typeface="Gilroy" panose="00000500000000000000"/>
                        </a:rPr>
                        <a:t>White Oak</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Nick Ferry</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Columbus</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$2,250</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9</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Ice/Bevi</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754396"/>
                  </a:ext>
                </a:extLst>
              </a:tr>
              <a:tr h="182880">
                <a:tc>
                  <a:txBody>
                    <a:bodyPr/>
                    <a:lstStyle/>
                    <a:p>
                      <a:pPr algn="ctr" fontAlgn="ctr"/>
                      <a:r>
                        <a:rPr lang="en-US" sz="1200" u="none" strike="noStrike" dirty="0">
                          <a:effectLst/>
                          <a:latin typeface="Gilroy" panose="00000500000000000000"/>
                        </a:rPr>
                        <a:t>Alumni Ventures</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Marc Ouellet</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Cambridge-North</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$2,163</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Gilroy" panose="00000500000000000000"/>
                        </a:rPr>
                        <a:t>7</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Bevi</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043779"/>
                  </a:ext>
                </a:extLst>
              </a:tr>
              <a:tr h="182880">
                <a:tc>
                  <a:txBody>
                    <a:bodyPr/>
                    <a:lstStyle/>
                    <a:p>
                      <a:pPr algn="ctr" fontAlgn="b"/>
                      <a:r>
                        <a:rPr lang="en-US" sz="1200" u="none" strike="noStrike" dirty="0">
                          <a:effectLst/>
                          <a:latin typeface="Gilroy" panose="00000500000000000000"/>
                        </a:rPr>
                        <a:t>SK Battery</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John Dickson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Atlanta East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$2,047</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Ice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828569"/>
                  </a:ext>
                </a:extLst>
              </a:tr>
              <a:tr h="182880">
                <a:tc>
                  <a:txBody>
                    <a:bodyPr/>
                    <a:lstStyle/>
                    <a:p>
                      <a:pPr algn="ctr" fontAlgn="b"/>
                      <a:r>
                        <a:rPr lang="en-US" sz="1200" u="none" strike="noStrike" dirty="0">
                          <a:effectLst/>
                          <a:latin typeface="Gilroy" panose="00000500000000000000"/>
                        </a:rPr>
                        <a:t>Martin Marietta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Jason Talmadge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Raleigh</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$2,041</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13</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Ice </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359574"/>
                  </a:ext>
                </a:extLst>
              </a:tr>
              <a:tr h="182880">
                <a:tc>
                  <a:txBody>
                    <a:bodyPr/>
                    <a:lstStyle/>
                    <a:p>
                      <a:pPr algn="ctr" fontAlgn="b"/>
                      <a:r>
                        <a:rPr lang="en-US" sz="1200" u="none" strike="noStrike" dirty="0">
                          <a:effectLst/>
                          <a:latin typeface="Gilroy" panose="00000500000000000000"/>
                        </a:rPr>
                        <a:t>Casa Cruz</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Michael Servetnick</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Vero-Corporate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5</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Sparkling</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24582"/>
                  </a:ext>
                </a:extLst>
              </a:tr>
              <a:tr h="182880">
                <a:tc>
                  <a:txBody>
                    <a:bodyPr/>
                    <a:lstStyle/>
                    <a:p>
                      <a:pPr algn="ctr" fontAlgn="b"/>
                      <a:r>
                        <a:rPr lang="en-US" sz="1200" u="none" strike="noStrike" dirty="0">
                          <a:effectLst/>
                          <a:latin typeface="Gilroy" panose="00000500000000000000"/>
                        </a:rPr>
                        <a:t>Lone Rock Foundation</a:t>
                      </a:r>
                      <a:endParaRPr lang="en-US" sz="1200" b="0" i="0" u="none" strike="noStrike" dirty="0">
                        <a:solidFill>
                          <a:srgbClr val="242424"/>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Brad Ekstrom</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Denver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Bevi</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9352865"/>
                  </a:ext>
                </a:extLst>
              </a:tr>
              <a:tr h="182880">
                <a:tc>
                  <a:txBody>
                    <a:bodyPr/>
                    <a:lstStyle/>
                    <a:p>
                      <a:pPr algn="ctr" fontAlgn="b"/>
                      <a:r>
                        <a:rPr lang="en-US" sz="1200" u="none" strike="noStrike" dirty="0">
                          <a:solidFill>
                            <a:srgbClr val="C00000"/>
                          </a:solidFill>
                          <a:effectLst/>
                          <a:latin typeface="Gilroy" panose="00000500000000000000"/>
                        </a:rPr>
                        <a:t>PURCHASES </a:t>
                      </a:r>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 </a:t>
                      </a:r>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 </a:t>
                      </a:r>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 </a:t>
                      </a:r>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 </a:t>
                      </a:r>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C00000"/>
                          </a:solidFill>
                          <a:effectLst/>
                          <a:latin typeface="Gilroy" panose="00000500000000000000"/>
                        </a:rPr>
                        <a:t> </a:t>
                      </a:r>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941313"/>
                  </a:ext>
                </a:extLst>
              </a:tr>
              <a:tr h="182880">
                <a:tc>
                  <a:txBody>
                    <a:bodyPr/>
                    <a:lstStyle/>
                    <a:p>
                      <a:pPr algn="ctr" fontAlgn="ctr"/>
                      <a:r>
                        <a:rPr lang="en-US" sz="1200" u="none" strike="noStrike" dirty="0">
                          <a:effectLst/>
                          <a:latin typeface="Gilroy" panose="00000500000000000000"/>
                        </a:rPr>
                        <a:t>Asurion - Purchase</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Amy Harmon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Nashville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$110,000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16</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Sparkling</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341333"/>
                  </a:ext>
                </a:extLst>
              </a:tr>
              <a:tr h="182880">
                <a:tc>
                  <a:txBody>
                    <a:bodyPr/>
                    <a:lstStyle/>
                    <a:p>
                      <a:pPr algn="ctr" fontAlgn="b"/>
                      <a:r>
                        <a:rPr lang="en-US" sz="1200" u="none" strike="noStrike" dirty="0">
                          <a:effectLst/>
                          <a:latin typeface="Gilroy" panose="00000500000000000000"/>
                        </a:rPr>
                        <a:t>Enterprise Holdings - Purchase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Amy Harman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Nashville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$52,000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41</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356948"/>
                  </a:ext>
                </a:extLst>
              </a:tr>
              <a:tr h="182880">
                <a:tc>
                  <a:txBody>
                    <a:bodyPr/>
                    <a:lstStyle/>
                    <a:p>
                      <a:pPr algn="ctr" fontAlgn="b"/>
                      <a:r>
                        <a:rPr lang="en-US" sz="1200" u="none" strike="noStrike" dirty="0">
                          <a:effectLst/>
                          <a:latin typeface="Gilroy" panose="00000500000000000000"/>
                        </a:rPr>
                        <a:t>Netflix (Bluestar Refreshments)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Dorian Asch</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Vero-CA</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$32,000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Vero</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670851"/>
                  </a:ext>
                </a:extLst>
              </a:tr>
              <a:tr h="182880">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871928"/>
                  </a:ext>
                </a:extLst>
              </a:tr>
              <a:tr h="182880">
                <a:tc>
                  <a:txBody>
                    <a:bodyPr/>
                    <a:lstStyle/>
                    <a:p>
                      <a:pPr algn="ctr" fontAlgn="b"/>
                      <a:r>
                        <a:rPr lang="en-US" sz="1200" b="0" i="0" u="none" strike="noStrike" dirty="0">
                          <a:solidFill>
                            <a:srgbClr val="C00000"/>
                          </a:solidFill>
                          <a:effectLst/>
                          <a:latin typeface="Gilroy" panose="00000500000000000000"/>
                        </a:rPr>
                        <a:t>NATIONAL ACCOUNTS</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0" i="0" u="none" strike="noStrike" dirty="0">
                        <a:solidFill>
                          <a:srgbClr val="C00000"/>
                        </a:solidFill>
                        <a:effectLst/>
                        <a:latin typeface="Gilroy" panose="0000050000000000000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034716"/>
                  </a:ext>
                </a:extLst>
              </a:tr>
              <a:tr h="182880">
                <a:tc>
                  <a:txBody>
                    <a:bodyPr/>
                    <a:lstStyle/>
                    <a:p>
                      <a:pPr algn="ctr" fontAlgn="b"/>
                      <a:r>
                        <a:rPr lang="en-US" sz="1200" u="none" strike="noStrike" dirty="0">
                          <a:solidFill>
                            <a:srgbClr val="0070C0"/>
                          </a:solidFill>
                          <a:effectLst/>
                          <a:latin typeface="Gilroy" panose="00000500000000000000"/>
                        </a:rPr>
                        <a:t>Account</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National Rep</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NA Region</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RMR</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Units</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70C0"/>
                          </a:solidFill>
                          <a:effectLst/>
                          <a:latin typeface="Gilroy" panose="00000500000000000000"/>
                        </a:rPr>
                        <a:t>Type</a:t>
                      </a:r>
                      <a:endParaRPr lang="en-US" sz="1200" b="1" i="0" u="none" strike="noStrike" dirty="0">
                        <a:solidFill>
                          <a:srgbClr val="0070C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90049"/>
                  </a:ext>
                </a:extLst>
              </a:tr>
              <a:tr h="182880">
                <a:tc>
                  <a:txBody>
                    <a:bodyPr/>
                    <a:lstStyle/>
                    <a:p>
                      <a:pPr algn="ctr" fontAlgn="b"/>
                      <a:r>
                        <a:rPr lang="en-US" sz="1200" u="none" strike="noStrike" dirty="0">
                          <a:effectLst/>
                          <a:latin typeface="Gilroy" panose="00000500000000000000"/>
                        </a:rPr>
                        <a:t>T Mobile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Nate Jacobson</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NA-West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 $59,880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2,400 </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338375"/>
                  </a:ext>
                </a:extLst>
              </a:tr>
              <a:tr h="182880">
                <a:tc>
                  <a:txBody>
                    <a:bodyPr/>
                    <a:lstStyle/>
                    <a:p>
                      <a:pPr algn="ctr" fontAlgn="ctr"/>
                      <a:r>
                        <a:rPr lang="en-US" sz="1200" u="none" strike="noStrike" dirty="0">
                          <a:effectLst/>
                          <a:latin typeface="Gilroy" panose="00000500000000000000"/>
                        </a:rPr>
                        <a:t>CBRE/Merck</a:t>
                      </a:r>
                      <a:endParaRPr lang="en-US" sz="1200" b="0" i="0" u="none" strike="noStrike" dirty="0">
                        <a:solidFill>
                          <a:srgbClr val="000000"/>
                        </a:solidFill>
                        <a:effectLst/>
                        <a:latin typeface="Gilroy" panose="0000050000000000000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Jeff Doughty</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NA-East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$4,508</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161</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0819846"/>
                  </a:ext>
                </a:extLst>
              </a:tr>
              <a:tr h="182880">
                <a:tc>
                  <a:txBody>
                    <a:bodyPr/>
                    <a:lstStyle/>
                    <a:p>
                      <a:pPr algn="ctr" fontAlgn="b"/>
                      <a:r>
                        <a:rPr lang="en-US" sz="1200" u="none" strike="noStrike" dirty="0">
                          <a:effectLst/>
                          <a:latin typeface="Gilroy" panose="00000500000000000000"/>
                        </a:rPr>
                        <a:t>DentalOne</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Mark Kershes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NA-East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$3,271</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118</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3397869"/>
                  </a:ext>
                </a:extLst>
              </a:tr>
              <a:tr h="182880">
                <a:tc>
                  <a:txBody>
                    <a:bodyPr/>
                    <a:lstStyle/>
                    <a:p>
                      <a:pPr algn="ctr" fontAlgn="b"/>
                      <a:r>
                        <a:rPr lang="en-US" sz="1200" u="none" strike="noStrike" dirty="0">
                          <a:effectLst/>
                          <a:latin typeface="Gilroy" panose="00000500000000000000"/>
                        </a:rPr>
                        <a:t>Tourneau</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Chris O'Connor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NA-East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$2,960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8</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Sparkling</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4022425"/>
                  </a:ext>
                </a:extLst>
              </a:tr>
              <a:tr h="182880">
                <a:tc>
                  <a:txBody>
                    <a:bodyPr/>
                    <a:lstStyle/>
                    <a:p>
                      <a:pPr algn="ctr" fontAlgn="b"/>
                      <a:r>
                        <a:rPr lang="en-US" sz="1200" u="none" strike="noStrike" dirty="0">
                          <a:effectLst/>
                          <a:latin typeface="Gilroy" panose="00000500000000000000"/>
                        </a:rPr>
                        <a:t>Compass Group/Oath</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Mike Thomas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NA-West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$2,700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9</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Sparkling</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225265"/>
                  </a:ext>
                </a:extLst>
              </a:tr>
              <a:tr h="182880">
                <a:tc>
                  <a:txBody>
                    <a:bodyPr/>
                    <a:lstStyle/>
                    <a:p>
                      <a:pPr algn="ctr" fontAlgn="b"/>
                      <a:r>
                        <a:rPr lang="en-US" sz="1200" u="none" strike="noStrike" dirty="0">
                          <a:effectLst/>
                          <a:latin typeface="Gilroy" panose="00000500000000000000"/>
                        </a:rPr>
                        <a:t>Embassy Suites</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Jeff Doughty</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NA-East</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$2,310</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14</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Gilroy" panose="00000500000000000000"/>
                        </a:rPr>
                        <a:t>Sparkling/ Water</a:t>
                      </a:r>
                      <a:endParaRPr lang="en-US" sz="1200" b="0" i="0" u="none" strike="noStrike" dirty="0">
                        <a:solidFill>
                          <a:srgbClr val="000000"/>
                        </a:solidFill>
                        <a:effectLst/>
                        <a:latin typeface="Gilroy" panose="0000050000000000000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500820"/>
                  </a:ext>
                </a:extLst>
              </a:tr>
            </a:tbl>
          </a:graphicData>
        </a:graphic>
      </p:graphicFrame>
      <p:sp>
        <p:nvSpPr>
          <p:cNvPr id="10" name="Content Placeholder 2">
            <a:extLst>
              <a:ext uri="{FF2B5EF4-FFF2-40B4-BE49-F238E27FC236}">
                <a16:creationId xmlns:a16="http://schemas.microsoft.com/office/drawing/2014/main" id="{C79AD452-65AC-45C3-84FF-F0AC478C17C1}"/>
              </a:ext>
            </a:extLst>
          </p:cNvPr>
          <p:cNvSpPr txBox="1">
            <a:spLocks/>
          </p:cNvSpPr>
          <p:nvPr/>
        </p:nvSpPr>
        <p:spPr>
          <a:xfrm>
            <a:off x="9305365" y="2686990"/>
            <a:ext cx="2695047" cy="3686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dirty="0">
                <a:latin typeface="Gilroy" panose="00000500000000000000"/>
                <a:ea typeface="Calibri" panose="020F0502020204030204" pitchFamily="34" charset="0"/>
              </a:rPr>
              <a:t>Emphasis on large/MUP opportunities in the field, STAR, National and Teamed deals</a:t>
            </a:r>
          </a:p>
          <a:p>
            <a:pPr>
              <a:lnSpc>
                <a:spcPct val="100000"/>
              </a:lnSpc>
              <a:spcBef>
                <a:spcPts val="600"/>
              </a:spcBef>
            </a:pPr>
            <a:r>
              <a:rPr lang="en-US" sz="1600" dirty="0">
                <a:latin typeface="Gilroy" panose="00000500000000000000"/>
                <a:ea typeface="Calibri" panose="020F0502020204030204" pitchFamily="34" charset="0"/>
              </a:rPr>
              <a:t>Mix of water, ice and sparkling deals</a:t>
            </a:r>
          </a:p>
          <a:p>
            <a:pPr>
              <a:lnSpc>
                <a:spcPct val="100000"/>
              </a:lnSpc>
              <a:spcBef>
                <a:spcPts val="600"/>
              </a:spcBef>
            </a:pPr>
            <a:r>
              <a:rPr lang="en-US" sz="1600" dirty="0">
                <a:latin typeface="Gilroy" panose="00000500000000000000"/>
                <a:ea typeface="Calibri" panose="020F0502020204030204" pitchFamily="34" charset="0"/>
              </a:rPr>
              <a:t>Who is having success and why?</a:t>
            </a:r>
          </a:p>
          <a:p>
            <a:pPr lvl="1">
              <a:lnSpc>
                <a:spcPct val="100000"/>
              </a:lnSpc>
              <a:spcBef>
                <a:spcPts val="600"/>
              </a:spcBef>
            </a:pPr>
            <a:r>
              <a:rPr lang="en-US" sz="1600" dirty="0">
                <a:latin typeface="Gilroy" panose="00000500000000000000"/>
                <a:ea typeface="Calibri" panose="020F0502020204030204" pitchFamily="34" charset="0"/>
              </a:rPr>
              <a:t>Verticals?</a:t>
            </a:r>
          </a:p>
          <a:p>
            <a:pPr lvl="1">
              <a:lnSpc>
                <a:spcPct val="100000"/>
              </a:lnSpc>
              <a:spcBef>
                <a:spcPts val="600"/>
              </a:spcBef>
            </a:pPr>
            <a:r>
              <a:rPr lang="en-US" sz="1600" dirty="0">
                <a:latin typeface="Gilroy" panose="00000500000000000000"/>
                <a:ea typeface="Calibri" panose="020F0502020204030204" pitchFamily="34" charset="0"/>
              </a:rPr>
              <a:t>Talk tracks?</a:t>
            </a:r>
          </a:p>
          <a:p>
            <a:pPr lvl="1">
              <a:lnSpc>
                <a:spcPct val="100000"/>
              </a:lnSpc>
              <a:spcBef>
                <a:spcPts val="600"/>
              </a:spcBef>
            </a:pPr>
            <a:r>
              <a:rPr lang="en-US" sz="1600" dirty="0">
                <a:latin typeface="Gilroy" panose="00000500000000000000"/>
                <a:ea typeface="Calibri" panose="020F0502020204030204" pitchFamily="34" charset="0"/>
              </a:rPr>
              <a:t>Approach?</a:t>
            </a:r>
          </a:p>
          <a:p>
            <a:pPr lvl="1">
              <a:lnSpc>
                <a:spcPct val="100000"/>
              </a:lnSpc>
              <a:spcBef>
                <a:spcPts val="600"/>
              </a:spcBef>
            </a:pPr>
            <a:r>
              <a:rPr lang="en-US" sz="1600" dirty="0">
                <a:latin typeface="Gilroy" panose="00000500000000000000"/>
                <a:ea typeface="Calibri" panose="020F0502020204030204" pitchFamily="34" charset="0"/>
              </a:rPr>
              <a:t>Best practices?</a:t>
            </a:r>
          </a:p>
        </p:txBody>
      </p:sp>
      <p:sp>
        <p:nvSpPr>
          <p:cNvPr id="12" name="Rectangle 11">
            <a:extLst>
              <a:ext uri="{FF2B5EF4-FFF2-40B4-BE49-F238E27FC236}">
                <a16:creationId xmlns:a16="http://schemas.microsoft.com/office/drawing/2014/main" id="{53FEA659-764E-41E1-B43F-D9A9857D1BB7}"/>
              </a:ext>
            </a:extLst>
          </p:cNvPr>
          <p:cNvSpPr/>
          <p:nvPr/>
        </p:nvSpPr>
        <p:spPr>
          <a:xfrm>
            <a:off x="10070405" y="1277"/>
            <a:ext cx="2131533" cy="2438397"/>
          </a:xfrm>
          <a:prstGeom prst="rect">
            <a:avLst/>
          </a:prstGeom>
          <a:solidFill>
            <a:srgbClr val="57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6073BB3-42E0-4090-A42C-EABB2EF25623}"/>
              </a:ext>
            </a:extLst>
          </p:cNvPr>
          <p:cNvSpPr/>
          <p:nvPr/>
        </p:nvSpPr>
        <p:spPr>
          <a:xfrm>
            <a:off x="9919252" y="198782"/>
            <a:ext cx="2078432"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0FB5FB6-45CE-46A8-98DC-9B3181722879}"/>
              </a:ext>
            </a:extLst>
          </p:cNvPr>
          <p:cNvPicPr>
            <a:picLocks noChangeAspect="1"/>
          </p:cNvPicPr>
          <p:nvPr/>
        </p:nvPicPr>
        <p:blipFill>
          <a:blip r:embed="rId2"/>
          <a:srcRect/>
          <a:stretch/>
        </p:blipFill>
        <p:spPr>
          <a:xfrm>
            <a:off x="10117988" y="656492"/>
            <a:ext cx="1616017" cy="1286012"/>
          </a:xfrm>
          <a:prstGeom prst="rect">
            <a:avLst/>
          </a:prstGeom>
        </p:spPr>
      </p:pic>
    </p:spTree>
    <p:extLst>
      <p:ext uri="{BB962C8B-B14F-4D97-AF65-F5344CB8AC3E}">
        <p14:creationId xmlns:p14="http://schemas.microsoft.com/office/powerpoint/2010/main" val="1467405080"/>
      </p:ext>
    </p:extLst>
  </p:cSld>
  <p:clrMapOvr>
    <a:masterClrMapping/>
  </p:clrMapOvr>
</p:sld>
</file>

<file path=ppt/theme/theme1.xml><?xml version="1.0" encoding="utf-8"?>
<a:theme xmlns:a="http://schemas.openxmlformats.org/drawingml/2006/main" name="Office Theme">
  <a:themeElements>
    <a:clrScheme name="SKO 2022">
      <a:dk1>
        <a:sysClr val="windowText" lastClr="000000"/>
      </a:dk1>
      <a:lt1>
        <a:sysClr val="window" lastClr="FFFFFF"/>
      </a:lt1>
      <a:dk2>
        <a:srgbClr val="44546A"/>
      </a:dk2>
      <a:lt2>
        <a:srgbClr val="E7E6E6"/>
      </a:lt2>
      <a:accent1>
        <a:srgbClr val="4472C4"/>
      </a:accent1>
      <a:accent2>
        <a:srgbClr val="57C5CC"/>
      </a:accent2>
      <a:accent3>
        <a:srgbClr val="72B927"/>
      </a:accent3>
      <a:accent4>
        <a:srgbClr val="D41A68"/>
      </a:accent4>
      <a:accent5>
        <a:srgbClr val="76256D"/>
      </a:accent5>
      <a:accent6>
        <a:srgbClr val="F3F3F3"/>
      </a:accent6>
      <a:hlink>
        <a:srgbClr val="72B927"/>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21761D9B7B949B9DC1055F4B4CDFE" ma:contentTypeVersion="13" ma:contentTypeDescription="Crée un document." ma:contentTypeScope="" ma:versionID="4bf0dca7d7bf59ece194c2220fb2e52f">
  <xsd:schema xmlns:xsd="http://www.w3.org/2001/XMLSchema" xmlns:xs="http://www.w3.org/2001/XMLSchema" xmlns:p="http://schemas.microsoft.com/office/2006/metadata/properties" xmlns:ns3="d633b08a-cf3a-44f0-9cb8-3e2b81016ae7" xmlns:ns4="7a3ae62c-fc7b-45a4-bbf7-4e3f6f19f838" targetNamespace="http://schemas.microsoft.com/office/2006/metadata/properties" ma:root="true" ma:fieldsID="c4f64caa0ae6f9a11869dbc1aebad72c" ns3:_="" ns4:_="">
    <xsd:import namespace="d633b08a-cf3a-44f0-9cb8-3e2b81016ae7"/>
    <xsd:import namespace="7a3ae62c-fc7b-45a4-bbf7-4e3f6f19f8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33b08a-cf3a-44f0-9cb8-3e2b81016ae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ae62c-fc7b-45a4-bbf7-4e3f6f19f8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5BD9D-92E0-46B7-8A50-218D1D7A48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4CB78C-BED5-4E80-A59A-5FAF7378DBFF}">
  <ds:schemaRefs>
    <ds:schemaRef ds:uri="http://schemas.microsoft.com/sharepoint/v3/contenttype/forms"/>
  </ds:schemaRefs>
</ds:datastoreItem>
</file>

<file path=customXml/itemProps3.xml><?xml version="1.0" encoding="utf-8"?>
<ds:datastoreItem xmlns:ds="http://schemas.openxmlformats.org/officeDocument/2006/customXml" ds:itemID="{CB732A19-545B-4F97-9133-A581C112A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33b08a-cf3a-44f0-9cb8-3e2b81016ae7"/>
    <ds:schemaRef ds:uri="7a3ae62c-fc7b-45a4-bbf7-4e3f6f19f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18125</TotalTime>
  <Words>4292</Words>
  <Application>Microsoft Office PowerPoint</Application>
  <PresentationFormat>Widescreen</PresentationFormat>
  <Paragraphs>1416</Paragraphs>
  <Slides>28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Gilroy</vt:lpstr>
      <vt:lpstr>Gilroy SemiBold</vt:lpstr>
      <vt:lpstr>Office Theme</vt:lpstr>
      <vt:lpstr>Sales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Ruvolo</dc:creator>
  <cp:lastModifiedBy>Megan Backus</cp:lastModifiedBy>
  <cp:revision>123</cp:revision>
  <dcterms:created xsi:type="dcterms:W3CDTF">2020-12-15T22:42:06Z</dcterms:created>
  <dcterms:modified xsi:type="dcterms:W3CDTF">2022-01-24T15:22:39Z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0x010100CBC21761D9B7B949B9DC1055F4B4CDFE</vt:lpwstr>
  </property>
</Properties>
</file>