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4"/>
  </p:sldMasterIdLst>
  <p:sldIdLst>
    <p:sldId id="256" r:id="rId5"/>
    <p:sldId id="279" r:id="rId6"/>
    <p:sldId id="278" r:id="rId7"/>
    <p:sldId id="280" r:id="rId8"/>
    <p:sldId id="272" r:id="rId9"/>
    <p:sldId id="274" r:id="rId10"/>
    <p:sldId id="266" r:id="rId11"/>
    <p:sldId id="269" r:id="rId12"/>
    <p:sldId id="268" r:id="rId13"/>
    <p:sldId id="273" r:id="rId14"/>
    <p:sldId id="27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d Hertz" initials="TH" lastIdx="1" clrIdx="0">
    <p:extLst>
      <p:ext uri="{19B8F6BF-5375-455C-9EA6-DF929625EA0E}">
        <p15:presenceInfo xmlns:p15="http://schemas.microsoft.com/office/powerpoint/2012/main" userId="S::thertz@quenchwater.com::18612ad6-2147-470d-ae1f-7245478dcea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C5CC"/>
    <a:srgbClr val="0075A8"/>
    <a:srgbClr val="F3F3F3"/>
    <a:srgbClr val="72B927"/>
    <a:srgbClr val="E2E2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 snapToObjects="1">
      <p:cViewPr varScale="1">
        <p:scale>
          <a:sx n="82" d="100"/>
          <a:sy n="82" d="100"/>
        </p:scale>
        <p:origin x="114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60ADCF-F6D0-479B-9953-051137339376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CB16FD-8A6A-4C23-8980-604B6B97D47F}">
      <dgm:prSet phldrT="[Text]" custT="1"/>
      <dgm:spPr/>
      <dgm:t>
        <a:bodyPr/>
        <a:lstStyle/>
        <a:p>
          <a:r>
            <a:rPr lang="en-US" sz="1100" dirty="0"/>
            <a:t>Ted Hertz</a:t>
          </a:r>
          <a:br>
            <a:rPr lang="en-US" sz="1100" dirty="0"/>
          </a:br>
          <a:r>
            <a:rPr lang="en-US" sz="1000" dirty="0"/>
            <a:t>VP Product Management</a:t>
          </a:r>
          <a:endParaRPr lang="en-US" sz="1100" dirty="0"/>
        </a:p>
      </dgm:t>
    </dgm:pt>
    <dgm:pt modelId="{869E03AA-93A5-4828-A891-EB2A80F9A304}" type="parTrans" cxnId="{26076A24-D32D-4369-9F94-DE074F4AC114}">
      <dgm:prSet/>
      <dgm:spPr/>
      <dgm:t>
        <a:bodyPr/>
        <a:lstStyle/>
        <a:p>
          <a:endParaRPr lang="en-US"/>
        </a:p>
      </dgm:t>
    </dgm:pt>
    <dgm:pt modelId="{257A1D4A-FE46-4393-8D72-4865BD7AF5EE}" type="sibTrans" cxnId="{26076A24-D32D-4369-9F94-DE074F4AC114}">
      <dgm:prSet/>
      <dgm:spPr/>
      <dgm:t>
        <a:bodyPr/>
        <a:lstStyle/>
        <a:p>
          <a:endParaRPr lang="en-US"/>
        </a:p>
      </dgm:t>
    </dgm:pt>
    <dgm:pt modelId="{C44090AB-B585-4F0A-B4FD-98EFE7F9BB92}">
      <dgm:prSet phldrT="[Text]" custT="1"/>
      <dgm:spPr/>
      <dgm:t>
        <a:bodyPr/>
        <a:lstStyle/>
        <a:p>
          <a:r>
            <a:rPr lang="en-US" sz="1100" dirty="0"/>
            <a:t>Troy Nuttall</a:t>
          </a:r>
          <a:br>
            <a:rPr lang="en-US" sz="1100" dirty="0"/>
          </a:br>
          <a:r>
            <a:rPr lang="en-US" sz="1000" dirty="0"/>
            <a:t>VP Product Development</a:t>
          </a:r>
          <a:endParaRPr lang="en-US" sz="1100" dirty="0"/>
        </a:p>
      </dgm:t>
    </dgm:pt>
    <dgm:pt modelId="{6CAA8D82-FF01-4BFE-8F77-2FF07C377025}" type="parTrans" cxnId="{542810C5-EC98-4F76-8B3A-BC9D9C95775E}">
      <dgm:prSet/>
      <dgm:spPr/>
      <dgm:t>
        <a:bodyPr/>
        <a:lstStyle/>
        <a:p>
          <a:endParaRPr lang="en-US"/>
        </a:p>
      </dgm:t>
    </dgm:pt>
    <dgm:pt modelId="{7C7624F5-67EF-422E-9E01-5B12E1027BE2}" type="sibTrans" cxnId="{542810C5-EC98-4F76-8B3A-BC9D9C95775E}">
      <dgm:prSet/>
      <dgm:spPr/>
      <dgm:t>
        <a:bodyPr/>
        <a:lstStyle/>
        <a:p>
          <a:endParaRPr lang="en-US"/>
        </a:p>
      </dgm:t>
    </dgm:pt>
    <dgm:pt modelId="{8DB45CB5-CAD4-404A-A06C-1B43F187C9CF}">
      <dgm:prSet phldrT="[Text]" custT="1"/>
      <dgm:spPr/>
      <dgm:t>
        <a:bodyPr/>
        <a:lstStyle/>
        <a:p>
          <a:r>
            <a:rPr lang="en-US" sz="1100" dirty="0" err="1"/>
            <a:t>Enstar</a:t>
          </a:r>
          <a:r>
            <a:rPr lang="en-US" sz="1100" dirty="0"/>
            <a:t> </a:t>
          </a:r>
          <a:br>
            <a:rPr lang="en-US" sz="1100" dirty="0"/>
          </a:br>
          <a:r>
            <a:rPr lang="en-US" sz="1000" dirty="0"/>
            <a:t>Manufacturing in Korea</a:t>
          </a:r>
          <a:endParaRPr lang="en-US" sz="1100" dirty="0"/>
        </a:p>
      </dgm:t>
    </dgm:pt>
    <dgm:pt modelId="{30D81E57-A2D7-4600-8816-01540F21B394}" type="parTrans" cxnId="{C84B8038-46FA-4945-A92B-037932D8CE7A}">
      <dgm:prSet/>
      <dgm:spPr/>
      <dgm:t>
        <a:bodyPr/>
        <a:lstStyle/>
        <a:p>
          <a:endParaRPr lang="en-US"/>
        </a:p>
      </dgm:t>
    </dgm:pt>
    <dgm:pt modelId="{DAF48CF9-25B0-4397-8652-3137A04E6B48}" type="sibTrans" cxnId="{C84B8038-46FA-4945-A92B-037932D8CE7A}">
      <dgm:prSet/>
      <dgm:spPr/>
      <dgm:t>
        <a:bodyPr/>
        <a:lstStyle/>
        <a:p>
          <a:endParaRPr lang="en-US"/>
        </a:p>
      </dgm:t>
    </dgm:pt>
    <dgm:pt modelId="{C0B6548B-669A-4CA5-B0BA-F0D3AA852FE4}">
      <dgm:prSet phldrT="[Text]" custT="1"/>
      <dgm:spPr/>
      <dgm:t>
        <a:bodyPr/>
        <a:lstStyle/>
        <a:p>
          <a:r>
            <a:rPr lang="en-US" sz="1100" dirty="0"/>
            <a:t>Joe McNulty</a:t>
          </a:r>
          <a:br>
            <a:rPr lang="en-US" sz="1100" dirty="0"/>
          </a:br>
          <a:r>
            <a:rPr lang="en-US" sz="1000" dirty="0"/>
            <a:t>VP Product Development</a:t>
          </a:r>
          <a:endParaRPr lang="en-US" sz="1100" dirty="0"/>
        </a:p>
      </dgm:t>
    </dgm:pt>
    <dgm:pt modelId="{B9A62702-1164-410A-8D52-96A588087B45}" type="parTrans" cxnId="{44484BD0-112A-41B1-A8C3-AF69C88305BF}">
      <dgm:prSet/>
      <dgm:spPr/>
      <dgm:t>
        <a:bodyPr/>
        <a:lstStyle/>
        <a:p>
          <a:endParaRPr lang="en-US"/>
        </a:p>
      </dgm:t>
    </dgm:pt>
    <dgm:pt modelId="{83680F4D-8465-4EDC-B085-682B7DE4E629}" type="sibTrans" cxnId="{44484BD0-112A-41B1-A8C3-AF69C88305BF}">
      <dgm:prSet/>
      <dgm:spPr/>
      <dgm:t>
        <a:bodyPr/>
        <a:lstStyle/>
        <a:p>
          <a:endParaRPr lang="en-US"/>
        </a:p>
      </dgm:t>
    </dgm:pt>
    <dgm:pt modelId="{04DBEF35-8E2A-47A2-AADF-8FC941C33D73}" type="pres">
      <dgm:prSet presAssocID="{D360ADCF-F6D0-479B-9953-05113733937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3FE48B6-629F-4A8F-AE42-A2D6C95B9749}" type="pres">
      <dgm:prSet presAssocID="{CDCB16FD-8A6A-4C23-8980-604B6B97D47F}" presName="hierRoot1" presStyleCnt="0"/>
      <dgm:spPr/>
    </dgm:pt>
    <dgm:pt modelId="{632770F4-DD66-4B1F-B34E-5CAC113B5A96}" type="pres">
      <dgm:prSet presAssocID="{CDCB16FD-8A6A-4C23-8980-604B6B97D47F}" presName="composite" presStyleCnt="0"/>
      <dgm:spPr/>
    </dgm:pt>
    <dgm:pt modelId="{CEC3C13E-7CC8-4836-8AD6-04D80A8810F0}" type="pres">
      <dgm:prSet presAssocID="{CDCB16FD-8A6A-4C23-8980-604B6B97D47F}" presName="image" presStyleLbl="node0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D26653C-1BDB-4DEC-A217-415796AFCE66}" type="pres">
      <dgm:prSet presAssocID="{CDCB16FD-8A6A-4C23-8980-604B6B97D47F}" presName="text" presStyleLbl="revTx" presStyleIdx="0" presStyleCnt="4">
        <dgm:presLayoutVars>
          <dgm:chPref val="3"/>
        </dgm:presLayoutVars>
      </dgm:prSet>
      <dgm:spPr/>
    </dgm:pt>
    <dgm:pt modelId="{E625D062-AB76-42CB-8021-3D24B2976331}" type="pres">
      <dgm:prSet presAssocID="{CDCB16FD-8A6A-4C23-8980-604B6B97D47F}" presName="hierChild2" presStyleCnt="0"/>
      <dgm:spPr/>
    </dgm:pt>
    <dgm:pt modelId="{62AB97CB-3059-43A8-B437-DB6CEF0E1221}" type="pres">
      <dgm:prSet presAssocID="{6CAA8D82-FF01-4BFE-8F77-2FF07C377025}" presName="Name10" presStyleLbl="parChTrans1D2" presStyleIdx="0" presStyleCnt="3"/>
      <dgm:spPr/>
    </dgm:pt>
    <dgm:pt modelId="{10FC87EB-28CA-4245-88B5-2E4E56FE56A2}" type="pres">
      <dgm:prSet presAssocID="{C44090AB-B585-4F0A-B4FD-98EFE7F9BB92}" presName="hierRoot2" presStyleCnt="0"/>
      <dgm:spPr/>
    </dgm:pt>
    <dgm:pt modelId="{525182CA-93ED-493A-9419-4C78F50818C1}" type="pres">
      <dgm:prSet presAssocID="{C44090AB-B585-4F0A-B4FD-98EFE7F9BB92}" presName="composite2" presStyleCnt="0"/>
      <dgm:spPr/>
    </dgm:pt>
    <dgm:pt modelId="{6B68AF57-A3B4-4B7A-BF67-A7D4F11423E8}" type="pres">
      <dgm:prSet presAssocID="{C44090AB-B585-4F0A-B4FD-98EFE7F9BB92}" presName="image2" presStyleLbl="node2" presStyleIdx="0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35A4D59-D0BB-449A-8C79-2E73923D280D}" type="pres">
      <dgm:prSet presAssocID="{C44090AB-B585-4F0A-B4FD-98EFE7F9BB92}" presName="text2" presStyleLbl="revTx" presStyleIdx="1" presStyleCnt="4">
        <dgm:presLayoutVars>
          <dgm:chPref val="3"/>
        </dgm:presLayoutVars>
      </dgm:prSet>
      <dgm:spPr/>
    </dgm:pt>
    <dgm:pt modelId="{F5E384CB-CBE0-48DB-8D6D-D363FFBC1674}" type="pres">
      <dgm:prSet presAssocID="{C44090AB-B585-4F0A-B4FD-98EFE7F9BB92}" presName="hierChild3" presStyleCnt="0"/>
      <dgm:spPr/>
    </dgm:pt>
    <dgm:pt modelId="{12B9A85D-0666-49E0-AE93-F1378928B394}" type="pres">
      <dgm:prSet presAssocID="{B9A62702-1164-410A-8D52-96A588087B45}" presName="Name10" presStyleLbl="parChTrans1D2" presStyleIdx="1" presStyleCnt="3"/>
      <dgm:spPr/>
    </dgm:pt>
    <dgm:pt modelId="{C87EE75A-1AFD-4567-AA6F-FFE126E3BC43}" type="pres">
      <dgm:prSet presAssocID="{C0B6548B-669A-4CA5-B0BA-F0D3AA852FE4}" presName="hierRoot2" presStyleCnt="0"/>
      <dgm:spPr/>
    </dgm:pt>
    <dgm:pt modelId="{FFA21C55-47E6-42C4-ABE3-F069E79453DF}" type="pres">
      <dgm:prSet presAssocID="{C0B6548B-669A-4CA5-B0BA-F0D3AA852FE4}" presName="composite2" presStyleCnt="0"/>
      <dgm:spPr/>
    </dgm:pt>
    <dgm:pt modelId="{67BEFD52-74E1-4721-B669-44DB67800F7E}" type="pres">
      <dgm:prSet presAssocID="{C0B6548B-669A-4CA5-B0BA-F0D3AA852FE4}" presName="image2" presStyleLbl="node2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EC74389-6C85-4854-A222-E1475B39FF1F}" type="pres">
      <dgm:prSet presAssocID="{C0B6548B-669A-4CA5-B0BA-F0D3AA852FE4}" presName="text2" presStyleLbl="revTx" presStyleIdx="2" presStyleCnt="4">
        <dgm:presLayoutVars>
          <dgm:chPref val="3"/>
        </dgm:presLayoutVars>
      </dgm:prSet>
      <dgm:spPr/>
    </dgm:pt>
    <dgm:pt modelId="{40529169-E4FE-44EF-B787-AD9CA4678422}" type="pres">
      <dgm:prSet presAssocID="{C0B6548B-669A-4CA5-B0BA-F0D3AA852FE4}" presName="hierChild3" presStyleCnt="0"/>
      <dgm:spPr/>
    </dgm:pt>
    <dgm:pt modelId="{C165E72B-A4CE-47F6-AB37-448ED897B623}" type="pres">
      <dgm:prSet presAssocID="{30D81E57-A2D7-4600-8816-01540F21B394}" presName="Name10" presStyleLbl="parChTrans1D2" presStyleIdx="2" presStyleCnt="3"/>
      <dgm:spPr/>
    </dgm:pt>
    <dgm:pt modelId="{077B0CE5-247C-4070-B8A9-4795F3A645EC}" type="pres">
      <dgm:prSet presAssocID="{8DB45CB5-CAD4-404A-A06C-1B43F187C9CF}" presName="hierRoot2" presStyleCnt="0"/>
      <dgm:spPr/>
    </dgm:pt>
    <dgm:pt modelId="{331BE1EE-E48E-4EAD-9EA2-2FAD3F92AB6B}" type="pres">
      <dgm:prSet presAssocID="{8DB45CB5-CAD4-404A-A06C-1B43F187C9CF}" presName="composite2" presStyleCnt="0"/>
      <dgm:spPr/>
    </dgm:pt>
    <dgm:pt modelId="{68CC3479-9840-4B90-B4CB-C2380CF5E46F}" type="pres">
      <dgm:prSet presAssocID="{8DB45CB5-CAD4-404A-A06C-1B43F187C9CF}" presName="image2" presStyleLbl="node2" presStyleIdx="2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FD7F2E87-5F41-43DD-B2A3-F337358145B8}" type="pres">
      <dgm:prSet presAssocID="{8DB45CB5-CAD4-404A-A06C-1B43F187C9CF}" presName="text2" presStyleLbl="revTx" presStyleIdx="3" presStyleCnt="4">
        <dgm:presLayoutVars>
          <dgm:chPref val="3"/>
        </dgm:presLayoutVars>
      </dgm:prSet>
      <dgm:spPr/>
    </dgm:pt>
    <dgm:pt modelId="{44FC74F1-F2BA-4DAA-8032-57CA95AED203}" type="pres">
      <dgm:prSet presAssocID="{8DB45CB5-CAD4-404A-A06C-1B43F187C9CF}" presName="hierChild3" presStyleCnt="0"/>
      <dgm:spPr/>
    </dgm:pt>
  </dgm:ptLst>
  <dgm:cxnLst>
    <dgm:cxn modelId="{DD194501-4F6C-41FC-A70D-239455B21A47}" type="presOf" srcId="{C44090AB-B585-4F0A-B4FD-98EFE7F9BB92}" destId="{135A4D59-D0BB-449A-8C79-2E73923D280D}" srcOrd="0" destOrd="0" presId="urn:microsoft.com/office/officeart/2009/layout/CirclePictureHierarchy"/>
    <dgm:cxn modelId="{26076A24-D32D-4369-9F94-DE074F4AC114}" srcId="{D360ADCF-F6D0-479B-9953-051137339376}" destId="{CDCB16FD-8A6A-4C23-8980-604B6B97D47F}" srcOrd="0" destOrd="0" parTransId="{869E03AA-93A5-4828-A891-EB2A80F9A304}" sibTransId="{257A1D4A-FE46-4393-8D72-4865BD7AF5EE}"/>
    <dgm:cxn modelId="{C84B8038-46FA-4945-A92B-037932D8CE7A}" srcId="{CDCB16FD-8A6A-4C23-8980-604B6B97D47F}" destId="{8DB45CB5-CAD4-404A-A06C-1B43F187C9CF}" srcOrd="2" destOrd="0" parTransId="{30D81E57-A2D7-4600-8816-01540F21B394}" sibTransId="{DAF48CF9-25B0-4397-8652-3137A04E6B48}"/>
    <dgm:cxn modelId="{BBA0D83F-1F33-40D2-B437-1B8E9E1B2A4C}" type="presOf" srcId="{30D81E57-A2D7-4600-8816-01540F21B394}" destId="{C165E72B-A4CE-47F6-AB37-448ED897B623}" srcOrd="0" destOrd="0" presId="urn:microsoft.com/office/officeart/2009/layout/CirclePictureHierarchy"/>
    <dgm:cxn modelId="{67B2F55F-22E2-4AB2-BBFE-FF581202A9DB}" type="presOf" srcId="{B9A62702-1164-410A-8D52-96A588087B45}" destId="{12B9A85D-0666-49E0-AE93-F1378928B394}" srcOrd="0" destOrd="0" presId="urn:microsoft.com/office/officeart/2009/layout/CirclePictureHierarchy"/>
    <dgm:cxn modelId="{457D7769-DE4A-4E6F-BB78-931A787B119C}" type="presOf" srcId="{CDCB16FD-8A6A-4C23-8980-604B6B97D47F}" destId="{3D26653C-1BDB-4DEC-A217-415796AFCE66}" srcOrd="0" destOrd="0" presId="urn:microsoft.com/office/officeart/2009/layout/CirclePictureHierarchy"/>
    <dgm:cxn modelId="{B8293251-BBBC-4EA2-B397-4EBDC8A6EAF0}" type="presOf" srcId="{8DB45CB5-CAD4-404A-A06C-1B43F187C9CF}" destId="{FD7F2E87-5F41-43DD-B2A3-F337358145B8}" srcOrd="0" destOrd="0" presId="urn:microsoft.com/office/officeart/2009/layout/CirclePictureHierarchy"/>
    <dgm:cxn modelId="{542810C5-EC98-4F76-8B3A-BC9D9C95775E}" srcId="{CDCB16FD-8A6A-4C23-8980-604B6B97D47F}" destId="{C44090AB-B585-4F0A-B4FD-98EFE7F9BB92}" srcOrd="0" destOrd="0" parTransId="{6CAA8D82-FF01-4BFE-8F77-2FF07C377025}" sibTransId="{7C7624F5-67EF-422E-9E01-5B12E1027BE2}"/>
    <dgm:cxn modelId="{FEE65EC8-25CA-4ACB-9334-6AB2B7896519}" type="presOf" srcId="{D360ADCF-F6D0-479B-9953-051137339376}" destId="{04DBEF35-8E2A-47A2-AADF-8FC941C33D73}" srcOrd="0" destOrd="0" presId="urn:microsoft.com/office/officeart/2009/layout/CirclePictureHierarchy"/>
    <dgm:cxn modelId="{F87B7AC8-59D5-456D-9521-381478874BC4}" type="presOf" srcId="{6CAA8D82-FF01-4BFE-8F77-2FF07C377025}" destId="{62AB97CB-3059-43A8-B437-DB6CEF0E1221}" srcOrd="0" destOrd="0" presId="urn:microsoft.com/office/officeart/2009/layout/CirclePictureHierarchy"/>
    <dgm:cxn modelId="{44484BD0-112A-41B1-A8C3-AF69C88305BF}" srcId="{CDCB16FD-8A6A-4C23-8980-604B6B97D47F}" destId="{C0B6548B-669A-4CA5-B0BA-F0D3AA852FE4}" srcOrd="1" destOrd="0" parTransId="{B9A62702-1164-410A-8D52-96A588087B45}" sibTransId="{83680F4D-8465-4EDC-B085-682B7DE4E629}"/>
    <dgm:cxn modelId="{076EBFED-756E-4A2C-9CA6-40780031286B}" type="presOf" srcId="{C0B6548B-669A-4CA5-B0BA-F0D3AA852FE4}" destId="{DEC74389-6C85-4854-A222-E1475B39FF1F}" srcOrd="0" destOrd="0" presId="urn:microsoft.com/office/officeart/2009/layout/CirclePictureHierarchy"/>
    <dgm:cxn modelId="{DD078228-6F91-4F89-8331-A448EB793F6C}" type="presParOf" srcId="{04DBEF35-8E2A-47A2-AADF-8FC941C33D73}" destId="{C3FE48B6-629F-4A8F-AE42-A2D6C95B9749}" srcOrd="0" destOrd="0" presId="urn:microsoft.com/office/officeart/2009/layout/CirclePictureHierarchy"/>
    <dgm:cxn modelId="{520EB0BF-1999-4A8B-9979-4DFB52F42D50}" type="presParOf" srcId="{C3FE48B6-629F-4A8F-AE42-A2D6C95B9749}" destId="{632770F4-DD66-4B1F-B34E-5CAC113B5A96}" srcOrd="0" destOrd="0" presId="urn:microsoft.com/office/officeart/2009/layout/CirclePictureHierarchy"/>
    <dgm:cxn modelId="{55396132-F6E6-41DA-AB90-FC16E6BEF15E}" type="presParOf" srcId="{632770F4-DD66-4B1F-B34E-5CAC113B5A96}" destId="{CEC3C13E-7CC8-4836-8AD6-04D80A8810F0}" srcOrd="0" destOrd="0" presId="urn:microsoft.com/office/officeart/2009/layout/CirclePictureHierarchy"/>
    <dgm:cxn modelId="{F9D327B3-1D3E-4049-8020-BB5870FA8372}" type="presParOf" srcId="{632770F4-DD66-4B1F-B34E-5CAC113B5A96}" destId="{3D26653C-1BDB-4DEC-A217-415796AFCE66}" srcOrd="1" destOrd="0" presId="urn:microsoft.com/office/officeart/2009/layout/CirclePictureHierarchy"/>
    <dgm:cxn modelId="{6F0D36A4-97B0-4A05-9550-026A5F712A9A}" type="presParOf" srcId="{C3FE48B6-629F-4A8F-AE42-A2D6C95B9749}" destId="{E625D062-AB76-42CB-8021-3D24B2976331}" srcOrd="1" destOrd="0" presId="urn:microsoft.com/office/officeart/2009/layout/CirclePictureHierarchy"/>
    <dgm:cxn modelId="{1E26C286-E3DF-47EC-A39B-7DEBE7093242}" type="presParOf" srcId="{E625D062-AB76-42CB-8021-3D24B2976331}" destId="{62AB97CB-3059-43A8-B437-DB6CEF0E1221}" srcOrd="0" destOrd="0" presId="urn:microsoft.com/office/officeart/2009/layout/CirclePictureHierarchy"/>
    <dgm:cxn modelId="{33787162-652D-4188-9567-A719EFB04688}" type="presParOf" srcId="{E625D062-AB76-42CB-8021-3D24B2976331}" destId="{10FC87EB-28CA-4245-88B5-2E4E56FE56A2}" srcOrd="1" destOrd="0" presId="urn:microsoft.com/office/officeart/2009/layout/CirclePictureHierarchy"/>
    <dgm:cxn modelId="{9E7555A5-2CAF-4E94-A1FB-950E6B4F2FE7}" type="presParOf" srcId="{10FC87EB-28CA-4245-88B5-2E4E56FE56A2}" destId="{525182CA-93ED-493A-9419-4C78F50818C1}" srcOrd="0" destOrd="0" presId="urn:microsoft.com/office/officeart/2009/layout/CirclePictureHierarchy"/>
    <dgm:cxn modelId="{1F5295FA-2A86-4543-BB47-221D53074619}" type="presParOf" srcId="{525182CA-93ED-493A-9419-4C78F50818C1}" destId="{6B68AF57-A3B4-4B7A-BF67-A7D4F11423E8}" srcOrd="0" destOrd="0" presId="urn:microsoft.com/office/officeart/2009/layout/CirclePictureHierarchy"/>
    <dgm:cxn modelId="{542BC43A-4630-4B5D-86E1-92D0F8208DE8}" type="presParOf" srcId="{525182CA-93ED-493A-9419-4C78F50818C1}" destId="{135A4D59-D0BB-449A-8C79-2E73923D280D}" srcOrd="1" destOrd="0" presId="urn:microsoft.com/office/officeart/2009/layout/CirclePictureHierarchy"/>
    <dgm:cxn modelId="{A64CCEAB-45E9-4925-ACF9-263FBC57FFE2}" type="presParOf" srcId="{10FC87EB-28CA-4245-88B5-2E4E56FE56A2}" destId="{F5E384CB-CBE0-48DB-8D6D-D363FFBC1674}" srcOrd="1" destOrd="0" presId="urn:microsoft.com/office/officeart/2009/layout/CirclePictureHierarchy"/>
    <dgm:cxn modelId="{2A7357F1-D063-4451-B52E-70244EB3B195}" type="presParOf" srcId="{E625D062-AB76-42CB-8021-3D24B2976331}" destId="{12B9A85D-0666-49E0-AE93-F1378928B394}" srcOrd="2" destOrd="0" presId="urn:microsoft.com/office/officeart/2009/layout/CirclePictureHierarchy"/>
    <dgm:cxn modelId="{10A29F80-207C-4765-87A8-544F017AF82B}" type="presParOf" srcId="{E625D062-AB76-42CB-8021-3D24B2976331}" destId="{C87EE75A-1AFD-4567-AA6F-FFE126E3BC43}" srcOrd="3" destOrd="0" presId="urn:microsoft.com/office/officeart/2009/layout/CirclePictureHierarchy"/>
    <dgm:cxn modelId="{41C41CAD-F624-45F2-A2E1-2DDE525F77AF}" type="presParOf" srcId="{C87EE75A-1AFD-4567-AA6F-FFE126E3BC43}" destId="{FFA21C55-47E6-42C4-ABE3-F069E79453DF}" srcOrd="0" destOrd="0" presId="urn:microsoft.com/office/officeart/2009/layout/CirclePictureHierarchy"/>
    <dgm:cxn modelId="{34170D5E-1451-4F98-A142-0FC5725FD8A8}" type="presParOf" srcId="{FFA21C55-47E6-42C4-ABE3-F069E79453DF}" destId="{67BEFD52-74E1-4721-B669-44DB67800F7E}" srcOrd="0" destOrd="0" presId="urn:microsoft.com/office/officeart/2009/layout/CirclePictureHierarchy"/>
    <dgm:cxn modelId="{7926984F-96D4-42EB-ADA1-2D40320FA0DC}" type="presParOf" srcId="{FFA21C55-47E6-42C4-ABE3-F069E79453DF}" destId="{DEC74389-6C85-4854-A222-E1475B39FF1F}" srcOrd="1" destOrd="0" presId="urn:microsoft.com/office/officeart/2009/layout/CirclePictureHierarchy"/>
    <dgm:cxn modelId="{3B2F7040-C44D-4AC7-879A-EEE20C2A4F73}" type="presParOf" srcId="{C87EE75A-1AFD-4567-AA6F-FFE126E3BC43}" destId="{40529169-E4FE-44EF-B787-AD9CA4678422}" srcOrd="1" destOrd="0" presId="urn:microsoft.com/office/officeart/2009/layout/CirclePictureHierarchy"/>
    <dgm:cxn modelId="{40642880-10C9-4C85-909B-08C4D7D331AC}" type="presParOf" srcId="{E625D062-AB76-42CB-8021-3D24B2976331}" destId="{C165E72B-A4CE-47F6-AB37-448ED897B623}" srcOrd="4" destOrd="0" presId="urn:microsoft.com/office/officeart/2009/layout/CirclePictureHierarchy"/>
    <dgm:cxn modelId="{7AFA36F6-3FB1-409F-9D43-89222E8E6E78}" type="presParOf" srcId="{E625D062-AB76-42CB-8021-3D24B2976331}" destId="{077B0CE5-247C-4070-B8A9-4795F3A645EC}" srcOrd="5" destOrd="0" presId="urn:microsoft.com/office/officeart/2009/layout/CirclePictureHierarchy"/>
    <dgm:cxn modelId="{17412DA6-BF6D-4C0E-84D4-8E8C19F5D178}" type="presParOf" srcId="{077B0CE5-247C-4070-B8A9-4795F3A645EC}" destId="{331BE1EE-E48E-4EAD-9EA2-2FAD3F92AB6B}" srcOrd="0" destOrd="0" presId="urn:microsoft.com/office/officeart/2009/layout/CirclePictureHierarchy"/>
    <dgm:cxn modelId="{A90EF294-8E3C-4B3F-9270-15118B953099}" type="presParOf" srcId="{331BE1EE-E48E-4EAD-9EA2-2FAD3F92AB6B}" destId="{68CC3479-9840-4B90-B4CB-C2380CF5E46F}" srcOrd="0" destOrd="0" presId="urn:microsoft.com/office/officeart/2009/layout/CirclePictureHierarchy"/>
    <dgm:cxn modelId="{BF420580-3324-4E02-9278-149E2081D311}" type="presParOf" srcId="{331BE1EE-E48E-4EAD-9EA2-2FAD3F92AB6B}" destId="{FD7F2E87-5F41-43DD-B2A3-F337358145B8}" srcOrd="1" destOrd="0" presId="urn:microsoft.com/office/officeart/2009/layout/CirclePictureHierarchy"/>
    <dgm:cxn modelId="{18A55CEA-0F4B-40B7-A645-12A85EA074E8}" type="presParOf" srcId="{077B0CE5-247C-4070-B8A9-4795F3A645EC}" destId="{44FC74F1-F2BA-4DAA-8032-57CA95AED203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65E72B-A4CE-47F6-AB37-448ED897B623}">
      <dsp:nvSpPr>
        <dsp:cNvPr id="0" name=""/>
        <dsp:cNvSpPr/>
      </dsp:nvSpPr>
      <dsp:spPr>
        <a:xfrm>
          <a:off x="2860507" y="1925737"/>
          <a:ext cx="2420429" cy="2772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724"/>
              </a:lnTo>
              <a:lnTo>
                <a:pt x="2420429" y="139724"/>
              </a:lnTo>
              <a:lnTo>
                <a:pt x="2420429" y="2772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B9A85D-0666-49E0-AE93-F1378928B394}">
      <dsp:nvSpPr>
        <dsp:cNvPr id="0" name=""/>
        <dsp:cNvSpPr/>
      </dsp:nvSpPr>
      <dsp:spPr>
        <a:xfrm>
          <a:off x="2814787" y="1925737"/>
          <a:ext cx="91440" cy="2772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72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AB97CB-3059-43A8-B437-DB6CEF0E1221}">
      <dsp:nvSpPr>
        <dsp:cNvPr id="0" name=""/>
        <dsp:cNvSpPr/>
      </dsp:nvSpPr>
      <dsp:spPr>
        <a:xfrm>
          <a:off x="440078" y="1925737"/>
          <a:ext cx="2420429" cy="277249"/>
        </a:xfrm>
        <a:custGeom>
          <a:avLst/>
          <a:gdLst/>
          <a:ahLst/>
          <a:cxnLst/>
          <a:rect l="0" t="0" r="0" b="0"/>
          <a:pathLst>
            <a:path>
              <a:moveTo>
                <a:pt x="2420429" y="0"/>
              </a:moveTo>
              <a:lnTo>
                <a:pt x="2420429" y="139724"/>
              </a:lnTo>
              <a:lnTo>
                <a:pt x="0" y="139724"/>
              </a:lnTo>
              <a:lnTo>
                <a:pt x="0" y="2772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C3C13E-7CC8-4836-8AD6-04D80A8810F0}">
      <dsp:nvSpPr>
        <dsp:cNvPr id="0" name=""/>
        <dsp:cNvSpPr/>
      </dsp:nvSpPr>
      <dsp:spPr>
        <a:xfrm>
          <a:off x="2420429" y="1045580"/>
          <a:ext cx="880156" cy="88015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26653C-1BDB-4DEC-A217-415796AFCE66}">
      <dsp:nvSpPr>
        <dsp:cNvPr id="0" name=""/>
        <dsp:cNvSpPr/>
      </dsp:nvSpPr>
      <dsp:spPr>
        <a:xfrm>
          <a:off x="3300585" y="1043380"/>
          <a:ext cx="1320234" cy="880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Ted Hertz</a:t>
          </a:r>
          <a:br>
            <a:rPr lang="en-US" sz="1100" kern="1200" dirty="0"/>
          </a:br>
          <a:r>
            <a:rPr lang="en-US" sz="1000" kern="1200" dirty="0"/>
            <a:t>VP Product Management</a:t>
          </a:r>
          <a:endParaRPr lang="en-US" sz="1100" kern="1200" dirty="0"/>
        </a:p>
      </dsp:txBody>
      <dsp:txXfrm>
        <a:off x="3300585" y="1043380"/>
        <a:ext cx="1320234" cy="880156"/>
      </dsp:txXfrm>
    </dsp:sp>
    <dsp:sp modelId="{6B68AF57-A3B4-4B7A-BF67-A7D4F11423E8}">
      <dsp:nvSpPr>
        <dsp:cNvPr id="0" name=""/>
        <dsp:cNvSpPr/>
      </dsp:nvSpPr>
      <dsp:spPr>
        <a:xfrm>
          <a:off x="0" y="2202986"/>
          <a:ext cx="880156" cy="88015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5A4D59-D0BB-449A-8C79-2E73923D280D}">
      <dsp:nvSpPr>
        <dsp:cNvPr id="0" name=""/>
        <dsp:cNvSpPr/>
      </dsp:nvSpPr>
      <dsp:spPr>
        <a:xfrm>
          <a:off x="880156" y="2200785"/>
          <a:ext cx="1320234" cy="880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Troy Nuttall</a:t>
          </a:r>
          <a:br>
            <a:rPr lang="en-US" sz="1100" kern="1200" dirty="0"/>
          </a:br>
          <a:r>
            <a:rPr lang="en-US" sz="1000" kern="1200" dirty="0"/>
            <a:t>VP Product Development</a:t>
          </a:r>
          <a:endParaRPr lang="en-US" sz="1100" kern="1200" dirty="0"/>
        </a:p>
      </dsp:txBody>
      <dsp:txXfrm>
        <a:off x="880156" y="2200785"/>
        <a:ext cx="1320234" cy="880156"/>
      </dsp:txXfrm>
    </dsp:sp>
    <dsp:sp modelId="{67BEFD52-74E1-4721-B669-44DB67800F7E}">
      <dsp:nvSpPr>
        <dsp:cNvPr id="0" name=""/>
        <dsp:cNvSpPr/>
      </dsp:nvSpPr>
      <dsp:spPr>
        <a:xfrm>
          <a:off x="2420429" y="2202986"/>
          <a:ext cx="880156" cy="88015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C74389-6C85-4854-A222-E1475B39FF1F}">
      <dsp:nvSpPr>
        <dsp:cNvPr id="0" name=""/>
        <dsp:cNvSpPr/>
      </dsp:nvSpPr>
      <dsp:spPr>
        <a:xfrm>
          <a:off x="3300585" y="2200785"/>
          <a:ext cx="1320234" cy="880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Joe McNulty</a:t>
          </a:r>
          <a:br>
            <a:rPr lang="en-US" sz="1100" kern="1200" dirty="0"/>
          </a:br>
          <a:r>
            <a:rPr lang="en-US" sz="1000" kern="1200" dirty="0"/>
            <a:t>VP Product Development</a:t>
          </a:r>
          <a:endParaRPr lang="en-US" sz="1100" kern="1200" dirty="0"/>
        </a:p>
      </dsp:txBody>
      <dsp:txXfrm>
        <a:off x="3300585" y="2200785"/>
        <a:ext cx="1320234" cy="880156"/>
      </dsp:txXfrm>
    </dsp:sp>
    <dsp:sp modelId="{68CC3479-9840-4B90-B4CB-C2380CF5E46F}">
      <dsp:nvSpPr>
        <dsp:cNvPr id="0" name=""/>
        <dsp:cNvSpPr/>
      </dsp:nvSpPr>
      <dsp:spPr>
        <a:xfrm>
          <a:off x="4840859" y="2202986"/>
          <a:ext cx="880156" cy="880156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7F2E87-5F41-43DD-B2A3-F337358145B8}">
      <dsp:nvSpPr>
        <dsp:cNvPr id="0" name=""/>
        <dsp:cNvSpPr/>
      </dsp:nvSpPr>
      <dsp:spPr>
        <a:xfrm>
          <a:off x="5721015" y="2200785"/>
          <a:ext cx="1320234" cy="880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/>
            <a:t>Enstar</a:t>
          </a:r>
          <a:r>
            <a:rPr lang="en-US" sz="1100" kern="1200" dirty="0"/>
            <a:t> </a:t>
          </a:r>
          <a:br>
            <a:rPr lang="en-US" sz="1100" kern="1200" dirty="0"/>
          </a:br>
          <a:r>
            <a:rPr lang="en-US" sz="1000" kern="1200" dirty="0"/>
            <a:t>Manufacturing in Korea</a:t>
          </a:r>
          <a:endParaRPr lang="en-US" sz="1100" kern="1200" dirty="0"/>
        </a:p>
      </dsp:txBody>
      <dsp:txXfrm>
        <a:off x="5721015" y="2200785"/>
        <a:ext cx="1320234" cy="8801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CF4AF3-9ED8-4F82-95C5-5A8D89F82477}"/>
              </a:ext>
            </a:extLst>
          </p:cNvPr>
          <p:cNvSpPr/>
          <p:nvPr userDrawn="1"/>
        </p:nvSpPr>
        <p:spPr>
          <a:xfrm>
            <a:off x="7299518" y="1166444"/>
            <a:ext cx="4892482" cy="4970585"/>
          </a:xfrm>
          <a:prstGeom prst="rect">
            <a:avLst/>
          </a:prstGeom>
          <a:solidFill>
            <a:srgbClr val="57C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5996E7-0AFC-48D0-8329-4ADCFE0A9538}"/>
              </a:ext>
            </a:extLst>
          </p:cNvPr>
          <p:cNvSpPr/>
          <p:nvPr userDrawn="1"/>
        </p:nvSpPr>
        <p:spPr>
          <a:xfrm>
            <a:off x="6950788" y="943707"/>
            <a:ext cx="4892482" cy="4970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566D8F-E752-47EA-A3B9-F42ED65B29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46356" y="1602889"/>
            <a:ext cx="4542112" cy="361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058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68D0-1808-C64F-908C-FDA0B609BD4A}" type="datetimeFigureOut">
              <a:rPr lang="en-US" smtClean="0"/>
              <a:t>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984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68D0-1808-C64F-908C-FDA0B609BD4A}" type="datetimeFigureOut">
              <a:rPr lang="en-US" smtClean="0"/>
              <a:t>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672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F071E-A6AF-4031-A1B8-D9E9AA167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053F39-04F6-480F-B3F6-3EE7F8CB5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68D0-1808-C64F-908C-FDA0B609BD4A}" type="datetimeFigureOut">
              <a:rPr lang="en-US" smtClean="0"/>
              <a:t>1/24/2022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39370D-EC23-4F83-9C13-ABD1AE52B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F3CB16B-9AFC-44FE-A846-521055DFC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C2FAC5C7-6DC3-4372-A10C-CFE33A9FF0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9780" y="5819887"/>
            <a:ext cx="1112903" cy="88563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3A82A9B-5F7C-4F78-BC91-D33022DAE1BF}"/>
              </a:ext>
            </a:extLst>
          </p:cNvPr>
          <p:cNvCxnSpPr/>
          <p:nvPr userDrawn="1"/>
        </p:nvCxnSpPr>
        <p:spPr>
          <a:xfrm>
            <a:off x="462581" y="365125"/>
            <a:ext cx="0" cy="5325670"/>
          </a:xfrm>
          <a:prstGeom prst="line">
            <a:avLst/>
          </a:prstGeom>
          <a:ln w="19050">
            <a:solidFill>
              <a:srgbClr val="0075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809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75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BDD3AE9-E833-854B-A386-EAB8703064EC}"/>
              </a:ext>
            </a:extLst>
          </p:cNvPr>
          <p:cNvSpPr/>
          <p:nvPr userDrawn="1"/>
        </p:nvSpPr>
        <p:spPr>
          <a:xfrm>
            <a:off x="7299518" y="1166444"/>
            <a:ext cx="4892482" cy="4970585"/>
          </a:xfrm>
          <a:prstGeom prst="rect">
            <a:avLst/>
          </a:prstGeom>
          <a:solidFill>
            <a:srgbClr val="57C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40B5D1-D10B-DA4F-AE00-A3CC1405E2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4627" y="2508738"/>
            <a:ext cx="6369588" cy="1201615"/>
          </a:xfrm>
        </p:spPr>
        <p:txBody>
          <a:bodyPr anchor="b"/>
          <a:lstStyle>
            <a:lvl1pPr algn="l">
              <a:defRPr sz="7200" b="1" i="0">
                <a:solidFill>
                  <a:schemeClr val="bg1"/>
                </a:solidFill>
                <a:latin typeface="Gilroy SemiBold" pitchFamily="2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DFC915-29D7-AA48-A03D-35B5F77231A0}"/>
              </a:ext>
            </a:extLst>
          </p:cNvPr>
          <p:cNvSpPr/>
          <p:nvPr userDrawn="1"/>
        </p:nvSpPr>
        <p:spPr>
          <a:xfrm>
            <a:off x="6950788" y="943707"/>
            <a:ext cx="4892482" cy="4970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F1786DA-C6D2-184C-A26A-93323A18EE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46356" y="1602889"/>
            <a:ext cx="4542112" cy="3614570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35CA1B95-CC6F-E24D-81FF-38B39C1D86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4626" y="3739659"/>
            <a:ext cx="6369587" cy="668217"/>
          </a:xfrm>
        </p:spPr>
        <p:txBody>
          <a:bodyPr/>
          <a:lstStyle>
            <a:lvl1pPr marL="0" indent="0" algn="l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79131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68D0-1808-C64F-908C-FDA0B609BD4A}" type="datetimeFigureOut">
              <a:rPr lang="en-US" smtClean="0"/>
              <a:t>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958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68D0-1808-C64F-908C-FDA0B609BD4A}" type="datetimeFigureOut">
              <a:rPr lang="en-US" smtClean="0"/>
              <a:t>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063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68D0-1808-C64F-908C-FDA0B609BD4A}" type="datetimeFigureOut">
              <a:rPr lang="en-US" smtClean="0"/>
              <a:t>1/24/2022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629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68D0-1808-C64F-908C-FDA0B609BD4A}" type="datetimeFigureOut">
              <a:rPr lang="en-US" smtClean="0"/>
              <a:t>1/24/2022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572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68D0-1808-C64F-908C-FDA0B609BD4A}" type="datetimeFigureOut">
              <a:rPr lang="en-US" smtClean="0"/>
              <a:t>1/24/2022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108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96F67-16A9-574A-A4BF-A2BB1FAEDE81}" type="slidenum">
              <a:rPr lang="en-US" smtClean="0"/>
              <a:pPr/>
              <a:t>‹#›</a:t>
            </a:fld>
            <a:endParaRPr lang="en-US" dirty="0">
              <a:latin typeface="Gilroy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42224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68D0-1808-C64F-908C-FDA0B609BD4A}" type="datetimeFigureOut">
              <a:rPr lang="en-US" smtClean="0"/>
              <a:t>1/24/2022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469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68D0-1808-C64F-908C-FDA0B609BD4A}" type="datetimeFigureOut">
              <a:rPr lang="en-US" smtClean="0"/>
              <a:t>1/24/2022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223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B68D0-1808-C64F-908C-FDA0B609BD4A}" type="datetimeFigureOut">
              <a:rPr lang="en-US" smtClean="0"/>
              <a:t>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530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64" r:id="rId12"/>
    <p:sldLayoutId id="214748364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0AE7E-62B7-C24D-92FF-C59346D98B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Product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63DB40-3B68-E64B-AE36-BEFD2E9B46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January 26, 2021</a:t>
            </a:r>
          </a:p>
        </p:txBody>
      </p:sp>
    </p:spTree>
    <p:extLst>
      <p:ext uri="{BB962C8B-B14F-4D97-AF65-F5344CB8AC3E}">
        <p14:creationId xmlns:p14="http://schemas.microsoft.com/office/powerpoint/2010/main" val="1052079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24DF5B-3A2F-4643-AA60-3DC0A85B7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4729" y="3319648"/>
            <a:ext cx="4230283" cy="317271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A50F631-1BB5-4946-920F-36330E93EBC6}"/>
              </a:ext>
            </a:extLst>
          </p:cNvPr>
          <p:cNvSpPr/>
          <p:nvPr/>
        </p:nvSpPr>
        <p:spPr>
          <a:xfrm>
            <a:off x="0" y="0"/>
            <a:ext cx="12192000" cy="1331843"/>
          </a:xfrm>
          <a:prstGeom prst="rect">
            <a:avLst/>
          </a:prstGeom>
          <a:solidFill>
            <a:srgbClr val="0075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258DB65-6E23-F742-8A50-EDEC7D7C385C}"/>
              </a:ext>
            </a:extLst>
          </p:cNvPr>
          <p:cNvSpPr txBox="1">
            <a:spLocks/>
          </p:cNvSpPr>
          <p:nvPr/>
        </p:nvSpPr>
        <p:spPr>
          <a:xfrm>
            <a:off x="508963" y="319947"/>
            <a:ext cx="9042541" cy="69194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>
                <a:solidFill>
                  <a:schemeClr val="bg1"/>
                </a:solidFill>
                <a:latin typeface="Gilroy" pitchFamily="2" charset="77"/>
                <a:ea typeface="+mj-ea"/>
                <a:cs typeface="+mj-cs"/>
              </a:defRPr>
            </a:lvl1pPr>
          </a:lstStyle>
          <a:p>
            <a:r>
              <a:rPr lang="en-US" dirty="0"/>
              <a:t>Ice baggers roadmap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06788FD-F364-8048-8D6C-D417F1C1434A}"/>
              </a:ext>
            </a:extLst>
          </p:cNvPr>
          <p:cNvSpPr txBox="1">
            <a:spLocks/>
          </p:cNvSpPr>
          <p:nvPr/>
        </p:nvSpPr>
        <p:spPr>
          <a:xfrm>
            <a:off x="816221" y="1963365"/>
            <a:ext cx="5857711" cy="41939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600"/>
              </a:lnSpc>
            </a:pPr>
            <a:r>
              <a:rPr lang="en-US" sz="1800" dirty="0"/>
              <a:t>Follett has faced long delays due to their supply chain issues</a:t>
            </a:r>
          </a:p>
          <a:p>
            <a:pPr>
              <a:lnSpc>
                <a:spcPts val="2600"/>
              </a:lnSpc>
            </a:pPr>
            <a:r>
              <a:rPr lang="en-US" sz="1800" dirty="0"/>
              <a:t>Evaluating manufacturers other than Follett</a:t>
            </a:r>
          </a:p>
          <a:p>
            <a:pPr lvl="1">
              <a:lnSpc>
                <a:spcPts val="2600"/>
              </a:lnSpc>
            </a:pPr>
            <a:r>
              <a:rPr lang="en-US" sz="1400" dirty="0"/>
              <a:t>Hoshizaki</a:t>
            </a:r>
          </a:p>
          <a:p>
            <a:pPr lvl="1">
              <a:lnSpc>
                <a:spcPts val="2600"/>
              </a:lnSpc>
            </a:pPr>
            <a:r>
              <a:rPr lang="en-US" sz="1400" dirty="0"/>
              <a:t>MGR</a:t>
            </a:r>
          </a:p>
          <a:p>
            <a:pPr>
              <a:lnSpc>
                <a:spcPts val="2600"/>
              </a:lnSpc>
            </a:pPr>
            <a:r>
              <a:rPr lang="en-US" sz="1800" dirty="0"/>
              <a:t>Launch nationwide in late Q1 2022</a:t>
            </a:r>
          </a:p>
          <a:p>
            <a:pPr>
              <a:lnSpc>
                <a:spcPts val="2600"/>
              </a:lnSpc>
            </a:pPr>
            <a:endParaRPr lang="en-US" sz="1800" dirty="0"/>
          </a:p>
          <a:p>
            <a:pPr>
              <a:lnSpc>
                <a:spcPts val="2600"/>
              </a:lnSpc>
            </a:pPr>
            <a:endParaRPr lang="en-US" sz="1400" dirty="0"/>
          </a:p>
          <a:p>
            <a:pPr>
              <a:lnSpc>
                <a:spcPts val="2600"/>
              </a:lnSpc>
            </a:pPr>
            <a:endParaRPr lang="en-US" sz="1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0FA670-4D1B-5242-97A3-5DF343E5C08E}"/>
              </a:ext>
            </a:extLst>
          </p:cNvPr>
          <p:cNvSpPr/>
          <p:nvPr/>
        </p:nvSpPr>
        <p:spPr>
          <a:xfrm>
            <a:off x="10070405" y="1277"/>
            <a:ext cx="2131533" cy="2438397"/>
          </a:xfrm>
          <a:prstGeom prst="rect">
            <a:avLst/>
          </a:prstGeom>
          <a:solidFill>
            <a:srgbClr val="57C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BA4B48-125A-6440-843B-AEDB8EDCA3E1}"/>
              </a:ext>
            </a:extLst>
          </p:cNvPr>
          <p:cNvSpPr/>
          <p:nvPr/>
        </p:nvSpPr>
        <p:spPr>
          <a:xfrm>
            <a:off x="9919252" y="198782"/>
            <a:ext cx="2078432" cy="2266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6E37C6-B020-D042-902A-C0CC130FDD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076563" y="376512"/>
            <a:ext cx="1770882" cy="14092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6FDF54D-5103-45CF-A8FD-D2ABE649C2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7064" y="2617404"/>
            <a:ext cx="3246453" cy="372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762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50F631-1BB5-4946-920F-36330E93EBC6}"/>
              </a:ext>
            </a:extLst>
          </p:cNvPr>
          <p:cNvSpPr/>
          <p:nvPr/>
        </p:nvSpPr>
        <p:spPr>
          <a:xfrm>
            <a:off x="0" y="0"/>
            <a:ext cx="12192000" cy="1331843"/>
          </a:xfrm>
          <a:prstGeom prst="rect">
            <a:avLst/>
          </a:prstGeom>
          <a:solidFill>
            <a:srgbClr val="0075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258DB65-6E23-F742-8A50-EDEC7D7C385C}"/>
              </a:ext>
            </a:extLst>
          </p:cNvPr>
          <p:cNvSpPr txBox="1">
            <a:spLocks/>
          </p:cNvSpPr>
          <p:nvPr/>
        </p:nvSpPr>
        <p:spPr>
          <a:xfrm>
            <a:off x="508963" y="319947"/>
            <a:ext cx="9042541" cy="69194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>
                <a:solidFill>
                  <a:schemeClr val="bg1"/>
                </a:solidFill>
                <a:latin typeface="Gilroy" pitchFamily="2" charset="77"/>
                <a:ea typeface="+mj-ea"/>
                <a:cs typeface="+mj-cs"/>
              </a:defRPr>
            </a:lvl1pPr>
          </a:lstStyle>
          <a:p>
            <a:r>
              <a:rPr lang="en-US" dirty="0"/>
              <a:t>Closing thoughts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06788FD-F364-8048-8D6C-D417F1C1434A}"/>
              </a:ext>
            </a:extLst>
          </p:cNvPr>
          <p:cNvSpPr txBox="1">
            <a:spLocks/>
          </p:cNvSpPr>
          <p:nvPr/>
        </p:nvSpPr>
        <p:spPr>
          <a:xfrm>
            <a:off x="816221" y="1963365"/>
            <a:ext cx="5857711" cy="41939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600"/>
              </a:lnSpc>
            </a:pPr>
            <a:r>
              <a:rPr lang="en-US" sz="1800" dirty="0"/>
              <a:t>The Q12 is likely the best performing cooler in the market – Sell it!</a:t>
            </a:r>
          </a:p>
          <a:p>
            <a:pPr>
              <a:lnSpc>
                <a:spcPts val="2600"/>
              </a:lnSpc>
            </a:pPr>
            <a:r>
              <a:rPr lang="en-US" sz="1800" dirty="0"/>
              <a:t>The 950 is the best performing machine for the Indirect side – Customers love it!</a:t>
            </a:r>
          </a:p>
          <a:p>
            <a:pPr>
              <a:lnSpc>
                <a:spcPts val="2600"/>
              </a:lnSpc>
            </a:pPr>
            <a:r>
              <a:rPr lang="en-US" sz="1800" dirty="0"/>
              <a:t>The 965 has been a solid performer when paired with RO</a:t>
            </a:r>
          </a:p>
          <a:p>
            <a:pPr lvl="1">
              <a:lnSpc>
                <a:spcPts val="2600"/>
              </a:lnSpc>
            </a:pPr>
            <a:r>
              <a:rPr lang="en-US" sz="1400" dirty="0"/>
              <a:t>Service is comfortable with RO installations, and we could be selling far more than we do. RO offers a great customer experience</a:t>
            </a:r>
          </a:p>
          <a:p>
            <a:pPr>
              <a:lnSpc>
                <a:spcPts val="2600"/>
              </a:lnSpc>
            </a:pPr>
            <a:endParaRPr lang="en-US" sz="1800" dirty="0"/>
          </a:p>
          <a:p>
            <a:pPr>
              <a:lnSpc>
                <a:spcPts val="2600"/>
              </a:lnSpc>
            </a:pPr>
            <a:endParaRPr lang="en-US" sz="1400" dirty="0"/>
          </a:p>
          <a:p>
            <a:pPr>
              <a:lnSpc>
                <a:spcPts val="2600"/>
              </a:lnSpc>
            </a:pPr>
            <a:endParaRPr lang="en-US" sz="1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0FA670-4D1B-5242-97A3-5DF343E5C08E}"/>
              </a:ext>
            </a:extLst>
          </p:cNvPr>
          <p:cNvSpPr/>
          <p:nvPr/>
        </p:nvSpPr>
        <p:spPr>
          <a:xfrm>
            <a:off x="10070405" y="1277"/>
            <a:ext cx="2131533" cy="2438397"/>
          </a:xfrm>
          <a:prstGeom prst="rect">
            <a:avLst/>
          </a:prstGeom>
          <a:solidFill>
            <a:srgbClr val="57C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BA4B48-125A-6440-843B-AEDB8EDCA3E1}"/>
              </a:ext>
            </a:extLst>
          </p:cNvPr>
          <p:cNvSpPr/>
          <p:nvPr/>
        </p:nvSpPr>
        <p:spPr>
          <a:xfrm>
            <a:off x="9919252" y="198782"/>
            <a:ext cx="2078432" cy="2266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6E37C6-B020-D042-902A-C0CC130FDD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076563" y="376512"/>
            <a:ext cx="1770882" cy="14092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1CB909-A51F-433E-AF6B-312665A85E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0085" y="1456568"/>
            <a:ext cx="1970953" cy="493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414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50F631-1BB5-4946-920F-36330E93EBC6}"/>
              </a:ext>
            </a:extLst>
          </p:cNvPr>
          <p:cNvSpPr/>
          <p:nvPr/>
        </p:nvSpPr>
        <p:spPr>
          <a:xfrm>
            <a:off x="0" y="0"/>
            <a:ext cx="12192000" cy="1331843"/>
          </a:xfrm>
          <a:prstGeom prst="rect">
            <a:avLst/>
          </a:prstGeom>
          <a:solidFill>
            <a:srgbClr val="0075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258DB65-6E23-F742-8A50-EDEC7D7C385C}"/>
              </a:ext>
            </a:extLst>
          </p:cNvPr>
          <p:cNvSpPr txBox="1">
            <a:spLocks/>
          </p:cNvSpPr>
          <p:nvPr/>
        </p:nvSpPr>
        <p:spPr>
          <a:xfrm>
            <a:off x="508963" y="319947"/>
            <a:ext cx="9042541" cy="69194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>
                <a:solidFill>
                  <a:schemeClr val="bg1"/>
                </a:solidFill>
                <a:latin typeface="Gilroy" pitchFamily="2" charset="77"/>
                <a:ea typeface="+mj-ea"/>
                <a:cs typeface="+mj-cs"/>
              </a:defRPr>
            </a:lvl1pPr>
          </a:lstStyle>
          <a:p>
            <a:r>
              <a:rPr lang="en-US" dirty="0"/>
              <a:t>Product Management team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06788FD-F364-8048-8D6C-D417F1C1434A}"/>
              </a:ext>
            </a:extLst>
          </p:cNvPr>
          <p:cNvSpPr txBox="1">
            <a:spLocks/>
          </p:cNvSpPr>
          <p:nvPr/>
        </p:nvSpPr>
        <p:spPr>
          <a:xfrm>
            <a:off x="7808081" y="2235534"/>
            <a:ext cx="3833710" cy="363437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dirty="0"/>
              <a:t>Ted</a:t>
            </a:r>
          </a:p>
          <a:p>
            <a:pPr lvl="1">
              <a:lnSpc>
                <a:spcPct val="100000"/>
              </a:lnSpc>
            </a:pPr>
            <a:r>
              <a:rPr lang="en-US" sz="1400" dirty="0"/>
              <a:t>20+ years experience POU, Bottled water, Coffee, Drinking fountains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Troy</a:t>
            </a:r>
          </a:p>
          <a:p>
            <a:pPr lvl="1">
              <a:lnSpc>
                <a:spcPct val="100000"/>
              </a:lnSpc>
            </a:pPr>
            <a:r>
              <a:rPr lang="en-US" sz="1400" dirty="0"/>
              <a:t>18+ years experience POU</a:t>
            </a:r>
          </a:p>
          <a:p>
            <a:pPr lvl="1">
              <a:lnSpc>
                <a:spcPct val="100000"/>
              </a:lnSpc>
            </a:pPr>
            <a:r>
              <a:rPr lang="en-US" sz="1400" dirty="0"/>
              <a:t>Comes from Wellsys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Joe</a:t>
            </a:r>
          </a:p>
          <a:p>
            <a:pPr lvl="1">
              <a:lnSpc>
                <a:spcPct val="100000"/>
              </a:lnSpc>
            </a:pPr>
            <a:r>
              <a:rPr lang="en-US" sz="1400" dirty="0"/>
              <a:t>16+ years experience HORECA, Sparkling and flavored systems</a:t>
            </a:r>
          </a:p>
          <a:p>
            <a:pPr lvl="1">
              <a:lnSpc>
                <a:spcPct val="100000"/>
              </a:lnSpc>
            </a:pPr>
            <a:r>
              <a:rPr lang="en-US" sz="1400" dirty="0"/>
              <a:t>Comes from Vero</a:t>
            </a:r>
          </a:p>
          <a:p>
            <a:pPr>
              <a:lnSpc>
                <a:spcPct val="100000"/>
              </a:lnSpc>
            </a:pPr>
            <a:r>
              <a:rPr lang="en-US" sz="1800" dirty="0" err="1"/>
              <a:t>Enstar</a:t>
            </a:r>
            <a:endParaRPr lang="en-US" sz="1800" dirty="0"/>
          </a:p>
          <a:p>
            <a:pPr lvl="1">
              <a:lnSpc>
                <a:spcPct val="100000"/>
              </a:lnSpc>
            </a:pPr>
            <a:r>
              <a:rPr lang="en-US" sz="1400" dirty="0"/>
              <a:t>Quality manufacture in Korea</a:t>
            </a:r>
          </a:p>
          <a:p>
            <a:pPr lvl="1">
              <a:lnSpc>
                <a:spcPct val="100000"/>
              </a:lnSpc>
            </a:pPr>
            <a:r>
              <a:rPr lang="en-US" sz="1400" dirty="0"/>
              <a:t>Q12, PWT products</a:t>
            </a:r>
          </a:p>
          <a:p>
            <a:pPr>
              <a:lnSpc>
                <a:spcPts val="2600"/>
              </a:lnSpc>
            </a:pPr>
            <a:endParaRPr lang="en-US" sz="1400" dirty="0"/>
          </a:p>
          <a:p>
            <a:pPr>
              <a:lnSpc>
                <a:spcPts val="2600"/>
              </a:lnSpc>
            </a:pPr>
            <a:endParaRPr lang="en-US" sz="1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0FA670-4D1B-5242-97A3-5DF343E5C08E}"/>
              </a:ext>
            </a:extLst>
          </p:cNvPr>
          <p:cNvSpPr/>
          <p:nvPr/>
        </p:nvSpPr>
        <p:spPr>
          <a:xfrm>
            <a:off x="10070405" y="1277"/>
            <a:ext cx="2131533" cy="2438397"/>
          </a:xfrm>
          <a:prstGeom prst="rect">
            <a:avLst/>
          </a:prstGeom>
          <a:solidFill>
            <a:srgbClr val="57C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BA4B48-125A-6440-843B-AEDB8EDCA3E1}"/>
              </a:ext>
            </a:extLst>
          </p:cNvPr>
          <p:cNvSpPr/>
          <p:nvPr/>
        </p:nvSpPr>
        <p:spPr>
          <a:xfrm>
            <a:off x="9919252" y="198782"/>
            <a:ext cx="2078432" cy="2266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6E37C6-B020-D042-902A-C0CC130FDD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076563" y="376512"/>
            <a:ext cx="1770882" cy="1409252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C3BE447-CCED-43A1-B9F2-B44EA80C78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9071839"/>
              </p:ext>
            </p:extLst>
          </p:nvPr>
        </p:nvGraphicFramePr>
        <p:xfrm>
          <a:off x="410938" y="1969477"/>
          <a:ext cx="7041250" cy="4126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275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50F631-1BB5-4946-920F-36330E93EBC6}"/>
              </a:ext>
            </a:extLst>
          </p:cNvPr>
          <p:cNvSpPr/>
          <p:nvPr/>
        </p:nvSpPr>
        <p:spPr>
          <a:xfrm>
            <a:off x="0" y="0"/>
            <a:ext cx="12192000" cy="1331843"/>
          </a:xfrm>
          <a:prstGeom prst="rect">
            <a:avLst/>
          </a:prstGeom>
          <a:solidFill>
            <a:srgbClr val="0075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258DB65-6E23-F742-8A50-EDEC7D7C385C}"/>
              </a:ext>
            </a:extLst>
          </p:cNvPr>
          <p:cNvSpPr txBox="1">
            <a:spLocks/>
          </p:cNvSpPr>
          <p:nvPr/>
        </p:nvSpPr>
        <p:spPr>
          <a:xfrm>
            <a:off x="508963" y="319947"/>
            <a:ext cx="9042541" cy="69194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>
                <a:solidFill>
                  <a:schemeClr val="bg1"/>
                </a:solidFill>
                <a:latin typeface="Gilroy" pitchFamily="2" charset="77"/>
                <a:ea typeface="+mj-ea"/>
                <a:cs typeface="+mj-cs"/>
              </a:defRPr>
            </a:lvl1pPr>
          </a:lstStyle>
          <a:p>
            <a:r>
              <a:rPr lang="en-US" dirty="0"/>
              <a:t>2021 accomplishments and 2022 objectives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06788FD-F364-8048-8D6C-D417F1C1434A}"/>
              </a:ext>
            </a:extLst>
          </p:cNvPr>
          <p:cNvSpPr txBox="1">
            <a:spLocks/>
          </p:cNvSpPr>
          <p:nvPr/>
        </p:nvSpPr>
        <p:spPr>
          <a:xfrm>
            <a:off x="816221" y="2040555"/>
            <a:ext cx="5474277" cy="31727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600"/>
              </a:lnSpc>
            </a:pPr>
            <a:r>
              <a:rPr lang="en-US" sz="1800" dirty="0"/>
              <a:t>Products launched for Direct in 2021 fill out BFC line</a:t>
            </a:r>
          </a:p>
          <a:p>
            <a:pPr lvl="1">
              <a:lnSpc>
                <a:spcPct val="100000"/>
              </a:lnSpc>
            </a:pPr>
            <a:r>
              <a:rPr lang="en-US" sz="1400" dirty="0"/>
              <a:t>Q8FS</a:t>
            </a:r>
          </a:p>
          <a:p>
            <a:pPr lvl="1">
              <a:lnSpc>
                <a:spcPct val="100000"/>
              </a:lnSpc>
            </a:pPr>
            <a:r>
              <a:rPr lang="en-US" sz="1400" dirty="0"/>
              <a:t>Q8CT</a:t>
            </a:r>
          </a:p>
          <a:p>
            <a:pPr lvl="1">
              <a:lnSpc>
                <a:spcPct val="100000"/>
              </a:lnSpc>
            </a:pPr>
            <a:r>
              <a:rPr lang="en-US" sz="1400" dirty="0"/>
              <a:t>Q4FS</a:t>
            </a:r>
          </a:p>
          <a:p>
            <a:pPr lvl="1">
              <a:lnSpc>
                <a:spcPct val="100000"/>
              </a:lnSpc>
            </a:pPr>
            <a:r>
              <a:rPr lang="en-US" sz="1400" dirty="0"/>
              <a:t>Q3FS</a:t>
            </a:r>
          </a:p>
          <a:p>
            <a:pPr lvl="1">
              <a:lnSpc>
                <a:spcPct val="100000"/>
              </a:lnSpc>
            </a:pPr>
            <a:r>
              <a:rPr lang="en-US" sz="1400" dirty="0"/>
              <a:t>Q12FS</a:t>
            </a:r>
          </a:p>
          <a:p>
            <a:pPr lvl="1">
              <a:lnSpc>
                <a:spcPct val="100000"/>
              </a:lnSpc>
            </a:pPr>
            <a:r>
              <a:rPr lang="en-US" sz="1400" dirty="0"/>
              <a:t>CTE models (extended chassis with internal filters)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2022 will focus more on ice, sparkling and flavors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800" dirty="0"/>
          </a:p>
          <a:p>
            <a:pPr lvl="1">
              <a:lnSpc>
                <a:spcPts val="2600"/>
              </a:lnSpc>
            </a:pPr>
            <a:endParaRPr lang="en-US" sz="1400" dirty="0"/>
          </a:p>
          <a:p>
            <a:pPr>
              <a:lnSpc>
                <a:spcPts val="2600"/>
              </a:lnSpc>
            </a:pPr>
            <a:endParaRPr lang="en-US" sz="1400" dirty="0"/>
          </a:p>
          <a:p>
            <a:pPr>
              <a:lnSpc>
                <a:spcPts val="2600"/>
              </a:lnSpc>
            </a:pPr>
            <a:endParaRPr lang="en-US" sz="1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0FA670-4D1B-5242-97A3-5DF343E5C08E}"/>
              </a:ext>
            </a:extLst>
          </p:cNvPr>
          <p:cNvSpPr/>
          <p:nvPr/>
        </p:nvSpPr>
        <p:spPr>
          <a:xfrm>
            <a:off x="10070405" y="1277"/>
            <a:ext cx="2131533" cy="2438397"/>
          </a:xfrm>
          <a:prstGeom prst="rect">
            <a:avLst/>
          </a:prstGeom>
          <a:solidFill>
            <a:srgbClr val="57C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BA4B48-125A-6440-843B-AEDB8EDCA3E1}"/>
              </a:ext>
            </a:extLst>
          </p:cNvPr>
          <p:cNvSpPr/>
          <p:nvPr/>
        </p:nvSpPr>
        <p:spPr>
          <a:xfrm>
            <a:off x="9919252" y="198782"/>
            <a:ext cx="2078432" cy="2266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6E37C6-B020-D042-902A-C0CC130FDD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076563" y="376512"/>
            <a:ext cx="1770882" cy="14092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A27829-F1E8-4746-A749-198DBC1F0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9139" y="3769887"/>
            <a:ext cx="958863" cy="26353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2D9EFE6-A6BB-4E9D-AC87-3ED6F179FE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6320" y="3784038"/>
            <a:ext cx="1035103" cy="26353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F3CBDAB-A084-4EE3-96E4-884FA2F7FF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0674" y="3473532"/>
            <a:ext cx="1015832" cy="300161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365A35C-7438-4F82-A61B-49D787066E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35757" y="3367751"/>
            <a:ext cx="1266282" cy="317271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6718F20-5557-4B5C-BD2E-91D9F56DD5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28659" y="5302332"/>
            <a:ext cx="961839" cy="111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082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50F631-1BB5-4946-920F-36330E93EBC6}"/>
              </a:ext>
            </a:extLst>
          </p:cNvPr>
          <p:cNvSpPr/>
          <p:nvPr/>
        </p:nvSpPr>
        <p:spPr>
          <a:xfrm>
            <a:off x="0" y="0"/>
            <a:ext cx="12192000" cy="1331843"/>
          </a:xfrm>
          <a:prstGeom prst="rect">
            <a:avLst/>
          </a:prstGeom>
          <a:solidFill>
            <a:srgbClr val="0075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258DB65-6E23-F742-8A50-EDEC7D7C385C}"/>
              </a:ext>
            </a:extLst>
          </p:cNvPr>
          <p:cNvSpPr txBox="1">
            <a:spLocks/>
          </p:cNvSpPr>
          <p:nvPr/>
        </p:nvSpPr>
        <p:spPr>
          <a:xfrm>
            <a:off x="508963" y="319947"/>
            <a:ext cx="9042541" cy="69194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>
                <a:solidFill>
                  <a:schemeClr val="bg1"/>
                </a:solidFill>
                <a:latin typeface="Gilroy" pitchFamily="2" charset="77"/>
                <a:ea typeface="+mj-ea"/>
                <a:cs typeface="+mj-cs"/>
              </a:defRPr>
            </a:lvl1pPr>
          </a:lstStyle>
          <a:p>
            <a:r>
              <a:rPr lang="en-US" dirty="0"/>
              <a:t>Touchless Sparkling coming Q3 2022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06788FD-F364-8048-8D6C-D417F1C1434A}"/>
              </a:ext>
            </a:extLst>
          </p:cNvPr>
          <p:cNvSpPr txBox="1">
            <a:spLocks/>
          </p:cNvSpPr>
          <p:nvPr/>
        </p:nvSpPr>
        <p:spPr>
          <a:xfrm>
            <a:off x="816221" y="1963365"/>
            <a:ext cx="5857711" cy="31727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600"/>
              </a:lnSpc>
            </a:pPr>
            <a:r>
              <a:rPr lang="en-US" sz="1800" dirty="0"/>
              <a:t>QS4 – tentative name</a:t>
            </a:r>
          </a:p>
          <a:p>
            <a:pPr>
              <a:lnSpc>
                <a:spcPts val="2600"/>
              </a:lnSpc>
            </a:pPr>
            <a:r>
              <a:rPr lang="en-US" sz="1800" dirty="0"/>
              <a:t>Touchless</a:t>
            </a:r>
          </a:p>
          <a:p>
            <a:pPr>
              <a:lnSpc>
                <a:spcPts val="2600"/>
              </a:lnSpc>
            </a:pPr>
            <a:r>
              <a:rPr lang="en-US" sz="1800" dirty="0"/>
              <a:t>Sparkling, Hot, Cold and Ambient</a:t>
            </a:r>
          </a:p>
          <a:p>
            <a:pPr>
              <a:lnSpc>
                <a:spcPts val="2600"/>
              </a:lnSpc>
            </a:pPr>
            <a:r>
              <a:rPr lang="en-US" sz="1800" dirty="0"/>
              <a:t>Leading chilling performance</a:t>
            </a:r>
          </a:p>
          <a:p>
            <a:pPr>
              <a:lnSpc>
                <a:spcPts val="2600"/>
              </a:lnSpc>
            </a:pPr>
            <a:r>
              <a:rPr lang="en-US" sz="1800" dirty="0"/>
              <a:t>Glass front with Illuminated logo</a:t>
            </a:r>
          </a:p>
          <a:p>
            <a:pPr>
              <a:lnSpc>
                <a:spcPts val="2600"/>
              </a:lnSpc>
            </a:pPr>
            <a:r>
              <a:rPr lang="en-US" sz="1800" dirty="0"/>
              <a:t>Under 18” high</a:t>
            </a:r>
          </a:p>
          <a:p>
            <a:pPr>
              <a:lnSpc>
                <a:spcPts val="2600"/>
              </a:lnSpc>
            </a:pPr>
            <a:r>
              <a:rPr lang="en-US" sz="1800" dirty="0"/>
              <a:t>Launch Q3, 2022</a:t>
            </a:r>
          </a:p>
          <a:p>
            <a:pPr>
              <a:lnSpc>
                <a:spcPts val="2600"/>
              </a:lnSpc>
            </a:pPr>
            <a:endParaRPr lang="en-US" sz="1400" dirty="0"/>
          </a:p>
          <a:p>
            <a:pPr>
              <a:lnSpc>
                <a:spcPts val="2600"/>
              </a:lnSpc>
            </a:pPr>
            <a:endParaRPr lang="en-US" sz="1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0FA670-4D1B-5242-97A3-5DF343E5C08E}"/>
              </a:ext>
            </a:extLst>
          </p:cNvPr>
          <p:cNvSpPr/>
          <p:nvPr/>
        </p:nvSpPr>
        <p:spPr>
          <a:xfrm>
            <a:off x="10070405" y="1277"/>
            <a:ext cx="2131533" cy="2438397"/>
          </a:xfrm>
          <a:prstGeom prst="rect">
            <a:avLst/>
          </a:prstGeom>
          <a:solidFill>
            <a:srgbClr val="57C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BA4B48-125A-6440-843B-AEDB8EDCA3E1}"/>
              </a:ext>
            </a:extLst>
          </p:cNvPr>
          <p:cNvSpPr/>
          <p:nvPr/>
        </p:nvSpPr>
        <p:spPr>
          <a:xfrm>
            <a:off x="9919252" y="198782"/>
            <a:ext cx="2078432" cy="2266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6E37C6-B020-D042-902A-C0CC130FDD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076563" y="376512"/>
            <a:ext cx="1770882" cy="14092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06DBD6-FE73-4D3E-B834-E498A55A7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0028" y="2637179"/>
            <a:ext cx="3618653" cy="359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961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50F631-1BB5-4946-920F-36330E93EBC6}"/>
              </a:ext>
            </a:extLst>
          </p:cNvPr>
          <p:cNvSpPr/>
          <p:nvPr/>
        </p:nvSpPr>
        <p:spPr>
          <a:xfrm>
            <a:off x="0" y="0"/>
            <a:ext cx="12192000" cy="1331843"/>
          </a:xfrm>
          <a:prstGeom prst="rect">
            <a:avLst/>
          </a:prstGeom>
          <a:solidFill>
            <a:srgbClr val="0075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258DB65-6E23-F742-8A50-EDEC7D7C385C}"/>
              </a:ext>
            </a:extLst>
          </p:cNvPr>
          <p:cNvSpPr txBox="1">
            <a:spLocks/>
          </p:cNvSpPr>
          <p:nvPr/>
        </p:nvSpPr>
        <p:spPr>
          <a:xfrm>
            <a:off x="508963" y="319947"/>
            <a:ext cx="9042541" cy="9447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>
                <a:solidFill>
                  <a:schemeClr val="bg1"/>
                </a:solidFill>
                <a:latin typeface="Gilroy" pitchFamily="2" charset="77"/>
                <a:ea typeface="+mj-ea"/>
                <a:cs typeface="+mj-cs"/>
              </a:defRPr>
            </a:lvl1pPr>
          </a:lstStyle>
          <a:p>
            <a:r>
              <a:rPr lang="en-US" dirty="0"/>
              <a:t>Sparkling offerings being updated throughout 2022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06788FD-F364-8048-8D6C-D417F1C1434A}"/>
              </a:ext>
            </a:extLst>
          </p:cNvPr>
          <p:cNvSpPr txBox="1">
            <a:spLocks/>
          </p:cNvSpPr>
          <p:nvPr/>
        </p:nvSpPr>
        <p:spPr>
          <a:xfrm>
            <a:off x="816221" y="1963365"/>
            <a:ext cx="5857711" cy="408139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600"/>
              </a:lnSpc>
            </a:pPr>
            <a:r>
              <a:rPr lang="en-US" sz="1800" dirty="0"/>
              <a:t>Goal: to be more competitive in both offices and HORECA channels with better performing, more stylish products</a:t>
            </a:r>
            <a:r>
              <a:rPr lang="en-US" sz="1400" dirty="0"/>
              <a:t> </a:t>
            </a:r>
          </a:p>
          <a:p>
            <a:pPr>
              <a:lnSpc>
                <a:spcPts val="2600"/>
              </a:lnSpc>
            </a:pPr>
            <a:r>
              <a:rPr lang="en-US" sz="1800" dirty="0" err="1"/>
              <a:t>Bluglass</a:t>
            </a:r>
            <a:r>
              <a:rPr lang="en-US" sz="1800" dirty="0"/>
              <a:t> line</a:t>
            </a:r>
          </a:p>
          <a:p>
            <a:pPr lvl="1">
              <a:lnSpc>
                <a:spcPts val="2600"/>
              </a:lnSpc>
            </a:pPr>
            <a:r>
              <a:rPr lang="en-US" sz="1400" dirty="0" err="1"/>
              <a:t>Blutower</a:t>
            </a:r>
            <a:r>
              <a:rPr lang="en-US" sz="1400" dirty="0"/>
              <a:t> as an alternative to the </a:t>
            </a:r>
            <a:r>
              <a:rPr lang="en-US" sz="1400" dirty="0" err="1"/>
              <a:t>ViTap</a:t>
            </a:r>
            <a:endParaRPr lang="en-US" sz="1400" dirty="0"/>
          </a:p>
          <a:p>
            <a:pPr lvl="1">
              <a:lnSpc>
                <a:spcPts val="2600"/>
              </a:lnSpc>
            </a:pPr>
            <a:r>
              <a:rPr lang="en-US" sz="1400" dirty="0" err="1"/>
              <a:t>Bluglass</a:t>
            </a:r>
            <a:r>
              <a:rPr lang="en-US" sz="1400" dirty="0"/>
              <a:t> 80 to replace the current 555</a:t>
            </a:r>
          </a:p>
          <a:p>
            <a:pPr>
              <a:lnSpc>
                <a:spcPts val="2600"/>
              </a:lnSpc>
            </a:pPr>
            <a:r>
              <a:rPr lang="en-US" sz="1800" dirty="0"/>
              <a:t>Quench QS4 to replace the 523/528</a:t>
            </a:r>
          </a:p>
          <a:p>
            <a:pPr>
              <a:lnSpc>
                <a:spcPts val="2600"/>
              </a:lnSpc>
            </a:pPr>
            <a:r>
              <a:rPr lang="en-US" sz="1800" dirty="0" err="1"/>
              <a:t>Blupura</a:t>
            </a:r>
            <a:r>
              <a:rPr lang="en-US" sz="1800" dirty="0"/>
              <a:t> FS as an alternate to the 570-FS</a:t>
            </a:r>
          </a:p>
          <a:p>
            <a:pPr>
              <a:lnSpc>
                <a:spcPts val="2600"/>
              </a:lnSpc>
            </a:pPr>
            <a:r>
              <a:rPr lang="en-US" sz="1800" dirty="0"/>
              <a:t>More changes are likely</a:t>
            </a:r>
          </a:p>
          <a:p>
            <a:pPr>
              <a:lnSpc>
                <a:spcPts val="2600"/>
              </a:lnSpc>
            </a:pPr>
            <a:r>
              <a:rPr lang="en-US" sz="1800" dirty="0"/>
              <a:t>Launch ongoing during 2022</a:t>
            </a:r>
          </a:p>
          <a:p>
            <a:pPr>
              <a:lnSpc>
                <a:spcPts val="2600"/>
              </a:lnSpc>
            </a:pPr>
            <a:endParaRPr lang="en-US" sz="1400" dirty="0"/>
          </a:p>
          <a:p>
            <a:pPr>
              <a:lnSpc>
                <a:spcPts val="2600"/>
              </a:lnSpc>
            </a:pPr>
            <a:endParaRPr lang="en-US" sz="1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0FA670-4D1B-5242-97A3-5DF343E5C08E}"/>
              </a:ext>
            </a:extLst>
          </p:cNvPr>
          <p:cNvSpPr/>
          <p:nvPr/>
        </p:nvSpPr>
        <p:spPr>
          <a:xfrm>
            <a:off x="10070405" y="1277"/>
            <a:ext cx="2131533" cy="2438397"/>
          </a:xfrm>
          <a:prstGeom prst="rect">
            <a:avLst/>
          </a:prstGeom>
          <a:solidFill>
            <a:srgbClr val="57C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BA4B48-125A-6440-843B-AEDB8EDCA3E1}"/>
              </a:ext>
            </a:extLst>
          </p:cNvPr>
          <p:cNvSpPr/>
          <p:nvPr/>
        </p:nvSpPr>
        <p:spPr>
          <a:xfrm>
            <a:off x="9919252" y="198782"/>
            <a:ext cx="2078432" cy="2266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6E37C6-B020-D042-902A-C0CC130FDD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076563" y="376512"/>
            <a:ext cx="1770882" cy="14092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CF96448-DF05-4A0A-83E8-17CA0422AB62}"/>
              </a:ext>
              <a:ext uri="{147F2762-F138-4A5C-976F-8EAC2B608ADB}">
                <a16:predDERef xmlns:a16="http://schemas.microsoft.com/office/drawing/2014/main" pred="{AA83FACA-510E-4554-A5BF-1377A45F4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6334" y="4489408"/>
            <a:ext cx="1524118" cy="18522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CC1C0F1-ADBC-4961-8114-75E7377E43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3563" y="4572215"/>
            <a:ext cx="889548" cy="17214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5E93C2-E3A9-4289-B568-93157DF657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3675" y="2433920"/>
            <a:ext cx="1780786" cy="38597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D01B50-6C14-48FF-8B35-DA0ED438B5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3558" y="4757745"/>
            <a:ext cx="1546782" cy="153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34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50F631-1BB5-4946-920F-36330E93EBC6}"/>
              </a:ext>
            </a:extLst>
          </p:cNvPr>
          <p:cNvSpPr/>
          <p:nvPr/>
        </p:nvSpPr>
        <p:spPr>
          <a:xfrm>
            <a:off x="0" y="0"/>
            <a:ext cx="12192000" cy="1331843"/>
          </a:xfrm>
          <a:prstGeom prst="rect">
            <a:avLst/>
          </a:prstGeom>
          <a:solidFill>
            <a:srgbClr val="0075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258DB65-6E23-F742-8A50-EDEC7D7C385C}"/>
              </a:ext>
            </a:extLst>
          </p:cNvPr>
          <p:cNvSpPr txBox="1">
            <a:spLocks/>
          </p:cNvSpPr>
          <p:nvPr/>
        </p:nvSpPr>
        <p:spPr>
          <a:xfrm>
            <a:off x="508963" y="319947"/>
            <a:ext cx="9042541" cy="69194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>
                <a:solidFill>
                  <a:schemeClr val="bg1"/>
                </a:solidFill>
                <a:latin typeface="Gilroy" pitchFamily="2" charset="77"/>
                <a:ea typeface="+mj-ea"/>
                <a:cs typeface="+mj-cs"/>
              </a:defRPr>
            </a:lvl1pPr>
          </a:lstStyle>
          <a:p>
            <a:r>
              <a:rPr lang="en-US" dirty="0" err="1"/>
              <a:t>Bevi</a:t>
            </a:r>
            <a:r>
              <a:rPr lang="en-US" dirty="0"/>
              <a:t> 2.0 expected June/July 2022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06788FD-F364-8048-8D6C-D417F1C1434A}"/>
              </a:ext>
            </a:extLst>
          </p:cNvPr>
          <p:cNvSpPr txBox="1">
            <a:spLocks/>
          </p:cNvSpPr>
          <p:nvPr/>
        </p:nvSpPr>
        <p:spPr>
          <a:xfrm>
            <a:off x="816221" y="1963365"/>
            <a:ext cx="5857711" cy="41939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600"/>
              </a:lnSpc>
            </a:pPr>
            <a:endParaRPr lang="en-US" sz="1800" dirty="0"/>
          </a:p>
          <a:p>
            <a:pPr>
              <a:lnSpc>
                <a:spcPts val="2600"/>
              </a:lnSpc>
            </a:pPr>
            <a:endParaRPr lang="en-US" sz="1800" dirty="0"/>
          </a:p>
          <a:p>
            <a:pPr>
              <a:lnSpc>
                <a:spcPts val="2600"/>
              </a:lnSpc>
            </a:pPr>
            <a:endParaRPr lang="en-US" sz="1400" dirty="0"/>
          </a:p>
          <a:p>
            <a:pPr>
              <a:lnSpc>
                <a:spcPts val="2600"/>
              </a:lnSpc>
            </a:pPr>
            <a:endParaRPr lang="en-US" sz="1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0FA670-4D1B-5242-97A3-5DF343E5C08E}"/>
              </a:ext>
            </a:extLst>
          </p:cNvPr>
          <p:cNvSpPr/>
          <p:nvPr/>
        </p:nvSpPr>
        <p:spPr>
          <a:xfrm>
            <a:off x="10070405" y="1277"/>
            <a:ext cx="2131533" cy="2438397"/>
          </a:xfrm>
          <a:prstGeom prst="rect">
            <a:avLst/>
          </a:prstGeom>
          <a:solidFill>
            <a:srgbClr val="57C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BA4B48-125A-6440-843B-AEDB8EDCA3E1}"/>
              </a:ext>
            </a:extLst>
          </p:cNvPr>
          <p:cNvSpPr/>
          <p:nvPr/>
        </p:nvSpPr>
        <p:spPr>
          <a:xfrm>
            <a:off x="9919252" y="198782"/>
            <a:ext cx="2078432" cy="2266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6E37C6-B020-D042-902A-C0CC130FDD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076563" y="376512"/>
            <a:ext cx="1770882" cy="14092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BA8A55-C185-4474-8D4B-3B00B05BB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2387" y="1515023"/>
            <a:ext cx="2215746" cy="5090674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BBBF920-9D3B-4856-B43A-E68B35FCC252}"/>
              </a:ext>
            </a:extLst>
          </p:cNvPr>
          <p:cNvSpPr txBox="1">
            <a:spLocks/>
          </p:cNvSpPr>
          <p:nvPr/>
        </p:nvSpPr>
        <p:spPr>
          <a:xfrm>
            <a:off x="968621" y="2115765"/>
            <a:ext cx="6633766" cy="41939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600"/>
              </a:lnSpc>
            </a:pPr>
            <a:r>
              <a:rPr lang="en-US" sz="1800" dirty="0" err="1"/>
              <a:t>Bevi</a:t>
            </a:r>
            <a:r>
              <a:rPr lang="en-US" sz="1800" dirty="0"/>
              <a:t> is selling direct as a test to learn what adjustments are needed</a:t>
            </a:r>
          </a:p>
          <a:p>
            <a:pPr>
              <a:lnSpc>
                <a:spcPts val="2600"/>
              </a:lnSpc>
            </a:pPr>
            <a:r>
              <a:rPr lang="en-US" sz="1800" dirty="0"/>
              <a:t>Improved UI</a:t>
            </a:r>
          </a:p>
          <a:p>
            <a:pPr>
              <a:lnSpc>
                <a:spcPts val="2600"/>
              </a:lnSpc>
            </a:pPr>
            <a:r>
              <a:rPr lang="en-US" sz="1800" dirty="0"/>
              <a:t>More flavor options</a:t>
            </a:r>
          </a:p>
          <a:p>
            <a:pPr>
              <a:lnSpc>
                <a:spcPts val="2600"/>
              </a:lnSpc>
            </a:pPr>
            <a:r>
              <a:rPr lang="en-US" sz="1800" dirty="0"/>
              <a:t>Enhancement options</a:t>
            </a:r>
          </a:p>
          <a:p>
            <a:pPr>
              <a:lnSpc>
                <a:spcPts val="2600"/>
              </a:lnSpc>
            </a:pPr>
            <a:r>
              <a:rPr lang="en-US" sz="1800" dirty="0"/>
              <a:t>We expect a sample in April</a:t>
            </a:r>
          </a:p>
          <a:p>
            <a:pPr>
              <a:lnSpc>
                <a:spcPts val="2600"/>
              </a:lnSpc>
            </a:pPr>
            <a:r>
              <a:rPr lang="en-US" sz="1800" dirty="0"/>
              <a:t>Pricing will be higher</a:t>
            </a:r>
          </a:p>
          <a:p>
            <a:pPr>
              <a:lnSpc>
                <a:spcPts val="2600"/>
              </a:lnSpc>
            </a:pPr>
            <a:r>
              <a:rPr lang="en-US" sz="1800" dirty="0"/>
              <a:t>Access to sell in late June/July</a:t>
            </a:r>
          </a:p>
          <a:p>
            <a:pPr marL="0" indent="0">
              <a:lnSpc>
                <a:spcPts val="2600"/>
              </a:lnSpc>
              <a:buNone/>
            </a:pPr>
            <a:endParaRPr lang="en-US" sz="1800" dirty="0"/>
          </a:p>
          <a:p>
            <a:pPr>
              <a:lnSpc>
                <a:spcPts val="2600"/>
              </a:lnSpc>
            </a:pPr>
            <a:endParaRPr lang="en-US" sz="1800" dirty="0"/>
          </a:p>
          <a:p>
            <a:pPr>
              <a:lnSpc>
                <a:spcPts val="2600"/>
              </a:lnSpc>
            </a:pPr>
            <a:endParaRPr lang="en-US" sz="1800" dirty="0"/>
          </a:p>
          <a:p>
            <a:pPr>
              <a:lnSpc>
                <a:spcPts val="2600"/>
              </a:lnSpc>
            </a:pPr>
            <a:endParaRPr lang="en-US" sz="1400" dirty="0"/>
          </a:p>
          <a:p>
            <a:pPr>
              <a:lnSpc>
                <a:spcPts val="2600"/>
              </a:lnSpc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86411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50F631-1BB5-4946-920F-36330E93EBC6}"/>
              </a:ext>
            </a:extLst>
          </p:cNvPr>
          <p:cNvSpPr/>
          <p:nvPr/>
        </p:nvSpPr>
        <p:spPr>
          <a:xfrm>
            <a:off x="0" y="0"/>
            <a:ext cx="12192000" cy="1331843"/>
          </a:xfrm>
          <a:prstGeom prst="rect">
            <a:avLst/>
          </a:prstGeom>
          <a:solidFill>
            <a:srgbClr val="0075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258DB65-6E23-F742-8A50-EDEC7D7C385C}"/>
              </a:ext>
            </a:extLst>
          </p:cNvPr>
          <p:cNvSpPr txBox="1">
            <a:spLocks/>
          </p:cNvSpPr>
          <p:nvPr/>
        </p:nvSpPr>
        <p:spPr>
          <a:xfrm>
            <a:off x="508963" y="319947"/>
            <a:ext cx="9042541" cy="69194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>
                <a:solidFill>
                  <a:schemeClr val="bg1"/>
                </a:solidFill>
                <a:latin typeface="Gilroy" pitchFamily="2" charset="77"/>
                <a:ea typeface="+mj-ea"/>
                <a:cs typeface="+mj-cs"/>
              </a:defRPr>
            </a:lvl1pPr>
          </a:lstStyle>
          <a:p>
            <a:r>
              <a:rPr lang="en-US" dirty="0"/>
              <a:t>Modified 960/965 due March 2022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06788FD-F364-8048-8D6C-D417F1C1434A}"/>
              </a:ext>
            </a:extLst>
          </p:cNvPr>
          <p:cNvSpPr txBox="1">
            <a:spLocks/>
          </p:cNvSpPr>
          <p:nvPr/>
        </p:nvSpPr>
        <p:spPr>
          <a:xfrm>
            <a:off x="816221" y="1651790"/>
            <a:ext cx="5857711" cy="42194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600"/>
              </a:lnSpc>
            </a:pPr>
            <a:r>
              <a:rPr lang="en-US" sz="1800" dirty="0"/>
              <a:t>The 965 has been limited to RO only installations</a:t>
            </a:r>
          </a:p>
          <a:p>
            <a:pPr lvl="1">
              <a:lnSpc>
                <a:spcPts val="2600"/>
              </a:lnSpc>
            </a:pPr>
            <a:r>
              <a:rPr lang="en-US" sz="1600" dirty="0"/>
              <a:t>Ice machines are sensitive to scale</a:t>
            </a:r>
          </a:p>
          <a:p>
            <a:pPr lvl="1">
              <a:lnSpc>
                <a:spcPts val="2600"/>
              </a:lnSpc>
            </a:pPr>
            <a:r>
              <a:rPr lang="en-US" sz="1600" dirty="0"/>
              <a:t>Nugget ice machines are more sensitive</a:t>
            </a:r>
          </a:p>
          <a:p>
            <a:pPr>
              <a:lnSpc>
                <a:spcPts val="2600"/>
              </a:lnSpc>
            </a:pPr>
            <a:r>
              <a:rPr lang="en-US" sz="1800" dirty="0"/>
              <a:t>We have modified the design to improve performance with TDS, without RO</a:t>
            </a:r>
          </a:p>
          <a:p>
            <a:pPr>
              <a:lnSpc>
                <a:spcPts val="2600"/>
              </a:lnSpc>
            </a:pPr>
            <a:r>
              <a:rPr lang="en-US" sz="1800" dirty="0"/>
              <a:t>Now 3 options for installation</a:t>
            </a:r>
          </a:p>
          <a:p>
            <a:pPr marL="800100" lvl="1" indent="-342900">
              <a:lnSpc>
                <a:spcPts val="2600"/>
              </a:lnSpc>
              <a:buFont typeface="+mj-lt"/>
              <a:buAutoNum type="arabicPeriod"/>
            </a:pPr>
            <a:r>
              <a:rPr lang="en-US" sz="1600" dirty="0"/>
              <a:t>Without RO up to 300 TDS (Good)</a:t>
            </a:r>
          </a:p>
          <a:p>
            <a:pPr marL="800100" lvl="1" indent="-342900">
              <a:lnSpc>
                <a:spcPts val="2600"/>
              </a:lnSpc>
              <a:buFont typeface="+mj-lt"/>
              <a:buAutoNum type="arabicPeriod"/>
            </a:pPr>
            <a:r>
              <a:rPr lang="en-US" sz="1600" dirty="0"/>
              <a:t>With RO* (Better)</a:t>
            </a:r>
          </a:p>
          <a:p>
            <a:pPr marL="800100" lvl="1" indent="-342900">
              <a:lnSpc>
                <a:spcPts val="2600"/>
              </a:lnSpc>
              <a:buFont typeface="+mj-lt"/>
              <a:buAutoNum type="arabicPeriod"/>
            </a:pPr>
            <a:r>
              <a:rPr lang="en-US" sz="1600" dirty="0"/>
              <a:t>Use optional drain pump* (Best) </a:t>
            </a:r>
            <a:br>
              <a:rPr lang="en-US" sz="1600" dirty="0"/>
            </a:br>
            <a:r>
              <a:rPr lang="en-US" sz="1600" dirty="0"/>
              <a:t>*Requires drain</a:t>
            </a:r>
          </a:p>
          <a:p>
            <a:pPr>
              <a:lnSpc>
                <a:spcPts val="2600"/>
              </a:lnSpc>
            </a:pPr>
            <a:r>
              <a:rPr lang="en-US" sz="2000" dirty="0"/>
              <a:t>Launch March/April, 2022</a:t>
            </a:r>
            <a:endParaRPr lang="en-US" sz="1400" dirty="0"/>
          </a:p>
          <a:p>
            <a:pPr>
              <a:lnSpc>
                <a:spcPts val="2600"/>
              </a:lnSpc>
            </a:pPr>
            <a:endParaRPr lang="en-US" sz="1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0FA670-4D1B-5242-97A3-5DF343E5C08E}"/>
              </a:ext>
            </a:extLst>
          </p:cNvPr>
          <p:cNvSpPr/>
          <p:nvPr/>
        </p:nvSpPr>
        <p:spPr>
          <a:xfrm>
            <a:off x="10070405" y="1277"/>
            <a:ext cx="2131533" cy="2438397"/>
          </a:xfrm>
          <a:prstGeom prst="rect">
            <a:avLst/>
          </a:prstGeom>
          <a:solidFill>
            <a:srgbClr val="57C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BA4B48-125A-6440-843B-AEDB8EDCA3E1}"/>
              </a:ext>
            </a:extLst>
          </p:cNvPr>
          <p:cNvSpPr/>
          <p:nvPr/>
        </p:nvSpPr>
        <p:spPr>
          <a:xfrm>
            <a:off x="9919252" y="198782"/>
            <a:ext cx="2078432" cy="2266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6E37C6-B020-D042-902A-C0CC130FDD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076563" y="376512"/>
            <a:ext cx="1770882" cy="14092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55B043-22D9-4127-993E-DF88AD0119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0693" y="2646469"/>
            <a:ext cx="3826124" cy="349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952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50F631-1BB5-4946-920F-36330E93EBC6}"/>
              </a:ext>
            </a:extLst>
          </p:cNvPr>
          <p:cNvSpPr/>
          <p:nvPr/>
        </p:nvSpPr>
        <p:spPr>
          <a:xfrm>
            <a:off x="0" y="0"/>
            <a:ext cx="12192000" cy="1331843"/>
          </a:xfrm>
          <a:prstGeom prst="rect">
            <a:avLst/>
          </a:prstGeom>
          <a:solidFill>
            <a:srgbClr val="0075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258DB65-6E23-F742-8A50-EDEC7D7C385C}"/>
              </a:ext>
            </a:extLst>
          </p:cNvPr>
          <p:cNvSpPr txBox="1">
            <a:spLocks/>
          </p:cNvSpPr>
          <p:nvPr/>
        </p:nvSpPr>
        <p:spPr>
          <a:xfrm>
            <a:off x="508963" y="319947"/>
            <a:ext cx="9042541" cy="69194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>
                <a:solidFill>
                  <a:schemeClr val="bg1"/>
                </a:solidFill>
                <a:latin typeface="Gilroy" pitchFamily="2" charset="77"/>
                <a:ea typeface="+mj-ea"/>
                <a:cs typeface="+mj-cs"/>
              </a:defRPr>
            </a:lvl1pPr>
          </a:lstStyle>
          <a:p>
            <a:r>
              <a:rPr lang="en-US" dirty="0"/>
              <a:t>Quench 960-16 / 965-16 due Q4 2022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06788FD-F364-8048-8D6C-D417F1C1434A}"/>
              </a:ext>
            </a:extLst>
          </p:cNvPr>
          <p:cNvSpPr txBox="1">
            <a:spLocks/>
          </p:cNvSpPr>
          <p:nvPr/>
        </p:nvSpPr>
        <p:spPr>
          <a:xfrm>
            <a:off x="816221" y="1963365"/>
            <a:ext cx="5857711" cy="423555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600"/>
              </a:lnSpc>
            </a:pPr>
            <a:r>
              <a:rPr lang="en-US" sz="1800" dirty="0"/>
              <a:t>New 16 lb. ice to replace 970-15 and 975-15</a:t>
            </a:r>
          </a:p>
          <a:p>
            <a:pPr>
              <a:lnSpc>
                <a:spcPts val="2600"/>
              </a:lnSpc>
            </a:pPr>
            <a:r>
              <a:rPr lang="en-US" sz="1800" dirty="0"/>
              <a:t>16 lbs. storage and 165 lbs. ice making capacity</a:t>
            </a:r>
          </a:p>
          <a:p>
            <a:pPr lvl="1">
              <a:lnSpc>
                <a:spcPts val="2600"/>
              </a:lnSpc>
            </a:pPr>
            <a:r>
              <a:rPr lang="en-US" sz="1400" dirty="0"/>
              <a:t>975-15 = 15lbs storage and 125lbs ice making capacity</a:t>
            </a:r>
          </a:p>
          <a:p>
            <a:pPr>
              <a:lnSpc>
                <a:spcPts val="2600"/>
              </a:lnSpc>
            </a:pPr>
            <a:r>
              <a:rPr lang="en-US" sz="1800" dirty="0"/>
              <a:t>LED UV in ice bin</a:t>
            </a:r>
          </a:p>
          <a:p>
            <a:pPr>
              <a:lnSpc>
                <a:spcPts val="2600"/>
              </a:lnSpc>
            </a:pPr>
            <a:r>
              <a:rPr lang="en-US" sz="1800" dirty="0"/>
              <a:t>No RO up to 300 TDS</a:t>
            </a:r>
          </a:p>
          <a:p>
            <a:pPr lvl="1">
              <a:lnSpc>
                <a:spcPts val="2600"/>
              </a:lnSpc>
            </a:pPr>
            <a:r>
              <a:rPr lang="en-US" sz="1400" dirty="0"/>
              <a:t>Same connection options as the modified 965</a:t>
            </a:r>
          </a:p>
          <a:p>
            <a:pPr>
              <a:lnSpc>
                <a:spcPts val="2600"/>
              </a:lnSpc>
            </a:pPr>
            <a:r>
              <a:rPr lang="en-US" sz="1800" dirty="0"/>
              <a:t>Touchless Handsfree Module available</a:t>
            </a:r>
          </a:p>
          <a:p>
            <a:pPr>
              <a:lnSpc>
                <a:spcPts val="2600"/>
              </a:lnSpc>
            </a:pPr>
            <a:r>
              <a:rPr lang="en-US" sz="1800" dirty="0"/>
              <a:t>Launch Q4, 2022</a:t>
            </a:r>
          </a:p>
          <a:p>
            <a:pPr marL="0" indent="0">
              <a:lnSpc>
                <a:spcPts val="2600"/>
              </a:lnSpc>
              <a:buNone/>
            </a:pPr>
            <a:endParaRPr lang="en-US" sz="1400" dirty="0"/>
          </a:p>
          <a:p>
            <a:pPr>
              <a:lnSpc>
                <a:spcPts val="2600"/>
              </a:lnSpc>
            </a:pPr>
            <a:endParaRPr lang="en-US" sz="1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0FA670-4D1B-5242-97A3-5DF343E5C08E}"/>
              </a:ext>
            </a:extLst>
          </p:cNvPr>
          <p:cNvSpPr/>
          <p:nvPr/>
        </p:nvSpPr>
        <p:spPr>
          <a:xfrm>
            <a:off x="10070405" y="1277"/>
            <a:ext cx="2131533" cy="2438397"/>
          </a:xfrm>
          <a:prstGeom prst="rect">
            <a:avLst/>
          </a:prstGeom>
          <a:solidFill>
            <a:srgbClr val="57C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BA4B48-125A-6440-843B-AEDB8EDCA3E1}"/>
              </a:ext>
            </a:extLst>
          </p:cNvPr>
          <p:cNvSpPr/>
          <p:nvPr/>
        </p:nvSpPr>
        <p:spPr>
          <a:xfrm>
            <a:off x="9919252" y="198782"/>
            <a:ext cx="2078432" cy="2266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6E37C6-B020-D042-902A-C0CC130FDD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076563" y="376512"/>
            <a:ext cx="1770882" cy="14092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13A31A-C35F-4494-A9F5-8FCDA95119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9221" y="2182143"/>
            <a:ext cx="2830435" cy="371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452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50F631-1BB5-4946-920F-36330E93EBC6}"/>
              </a:ext>
            </a:extLst>
          </p:cNvPr>
          <p:cNvSpPr/>
          <p:nvPr/>
        </p:nvSpPr>
        <p:spPr>
          <a:xfrm>
            <a:off x="0" y="0"/>
            <a:ext cx="12192000" cy="1331843"/>
          </a:xfrm>
          <a:prstGeom prst="rect">
            <a:avLst/>
          </a:prstGeom>
          <a:solidFill>
            <a:srgbClr val="0075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258DB65-6E23-F742-8A50-EDEC7D7C385C}"/>
              </a:ext>
            </a:extLst>
          </p:cNvPr>
          <p:cNvSpPr txBox="1">
            <a:spLocks/>
          </p:cNvSpPr>
          <p:nvPr/>
        </p:nvSpPr>
        <p:spPr>
          <a:xfrm>
            <a:off x="508963" y="319947"/>
            <a:ext cx="9042541" cy="69194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>
                <a:solidFill>
                  <a:schemeClr val="bg1"/>
                </a:solidFill>
                <a:latin typeface="Gilroy" pitchFamily="2" charset="77"/>
                <a:ea typeface="+mj-ea"/>
                <a:cs typeface="+mj-cs"/>
              </a:defRPr>
            </a:lvl1pPr>
          </a:lstStyle>
          <a:p>
            <a:r>
              <a:rPr lang="en-US" dirty="0"/>
              <a:t>Quench 950 V.2 due Q4 2022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06788FD-F364-8048-8D6C-D417F1C1434A}"/>
              </a:ext>
            </a:extLst>
          </p:cNvPr>
          <p:cNvSpPr txBox="1">
            <a:spLocks/>
          </p:cNvSpPr>
          <p:nvPr/>
        </p:nvSpPr>
        <p:spPr>
          <a:xfrm>
            <a:off x="816221" y="1963365"/>
            <a:ext cx="6350537" cy="44071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600"/>
              </a:lnSpc>
            </a:pPr>
            <a:r>
              <a:rPr lang="en-US" sz="2000" dirty="0"/>
              <a:t>New high-end look for the 950</a:t>
            </a:r>
          </a:p>
          <a:p>
            <a:pPr>
              <a:lnSpc>
                <a:spcPts val="2600"/>
              </a:lnSpc>
            </a:pPr>
            <a:r>
              <a:rPr lang="en-US" sz="2000" dirty="0"/>
              <a:t>Feature upgrades:</a:t>
            </a:r>
          </a:p>
          <a:p>
            <a:pPr lvl="1">
              <a:lnSpc>
                <a:spcPts val="2600"/>
              </a:lnSpc>
            </a:pPr>
            <a:r>
              <a:rPr lang="en-US" sz="1600" dirty="0"/>
              <a:t>Touchless</a:t>
            </a:r>
          </a:p>
          <a:p>
            <a:pPr lvl="1">
              <a:lnSpc>
                <a:spcPts val="2600"/>
              </a:lnSpc>
            </a:pPr>
            <a:r>
              <a:rPr lang="en-US" sz="1600" dirty="0"/>
              <a:t>10” dispense area</a:t>
            </a:r>
          </a:p>
          <a:p>
            <a:pPr lvl="1">
              <a:lnSpc>
                <a:spcPts val="2600"/>
              </a:lnSpc>
            </a:pPr>
            <a:r>
              <a:rPr lang="en-US" sz="1600" dirty="0"/>
              <a:t>UV</a:t>
            </a:r>
          </a:p>
          <a:p>
            <a:pPr lvl="1">
              <a:lnSpc>
                <a:spcPts val="2600"/>
              </a:lnSpc>
            </a:pPr>
            <a:r>
              <a:rPr lang="en-US" sz="1600" dirty="0"/>
              <a:t>Air filter</a:t>
            </a:r>
          </a:p>
          <a:p>
            <a:pPr>
              <a:lnSpc>
                <a:spcPts val="2600"/>
              </a:lnSpc>
            </a:pPr>
            <a:r>
              <a:rPr lang="en-US" sz="1600" dirty="0"/>
              <a:t>The indirect version is the best-selling SKU</a:t>
            </a:r>
          </a:p>
          <a:p>
            <a:pPr lvl="1">
              <a:lnSpc>
                <a:spcPts val="2600"/>
              </a:lnSpc>
            </a:pPr>
            <a:r>
              <a:rPr lang="en-US" sz="1600" dirty="0"/>
              <a:t>Over 6,000 in 2021</a:t>
            </a:r>
          </a:p>
          <a:p>
            <a:pPr lvl="1">
              <a:lnSpc>
                <a:spcPts val="2600"/>
              </a:lnSpc>
            </a:pPr>
            <a:r>
              <a:rPr lang="en-US" sz="1600" dirty="0"/>
              <a:t>Quench sales performance could be much better</a:t>
            </a:r>
          </a:p>
          <a:p>
            <a:pPr>
              <a:lnSpc>
                <a:spcPts val="2600"/>
              </a:lnSpc>
            </a:pPr>
            <a:r>
              <a:rPr lang="en-US" sz="2000" dirty="0"/>
              <a:t>Launch late Q4 2022</a:t>
            </a:r>
          </a:p>
          <a:p>
            <a:pPr>
              <a:lnSpc>
                <a:spcPts val="2600"/>
              </a:lnSpc>
            </a:pPr>
            <a:endParaRPr lang="en-US" sz="1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0FA670-4D1B-5242-97A3-5DF343E5C08E}"/>
              </a:ext>
            </a:extLst>
          </p:cNvPr>
          <p:cNvSpPr/>
          <p:nvPr/>
        </p:nvSpPr>
        <p:spPr>
          <a:xfrm>
            <a:off x="10070405" y="1277"/>
            <a:ext cx="2131533" cy="2438397"/>
          </a:xfrm>
          <a:prstGeom prst="rect">
            <a:avLst/>
          </a:prstGeom>
          <a:solidFill>
            <a:srgbClr val="57C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BA4B48-125A-6440-843B-AEDB8EDCA3E1}"/>
              </a:ext>
            </a:extLst>
          </p:cNvPr>
          <p:cNvSpPr/>
          <p:nvPr/>
        </p:nvSpPr>
        <p:spPr>
          <a:xfrm>
            <a:off x="9919252" y="198782"/>
            <a:ext cx="2078432" cy="2266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6E37C6-B020-D042-902A-C0CC130FDD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076563" y="376512"/>
            <a:ext cx="1770882" cy="14092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403825F-D30C-49F4-8861-B60B8B6FC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4201" y="1540716"/>
            <a:ext cx="1666875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09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KO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57C5CC"/>
      </a:accent2>
      <a:accent3>
        <a:srgbClr val="72B927"/>
      </a:accent3>
      <a:accent4>
        <a:srgbClr val="D41A68"/>
      </a:accent4>
      <a:accent5>
        <a:srgbClr val="76256D"/>
      </a:accent5>
      <a:accent6>
        <a:srgbClr val="F3F3F3"/>
      </a:accent6>
      <a:hlink>
        <a:srgbClr val="72B927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32A8FB8169A24A9A5E1E855EC71BC7" ma:contentTypeVersion="14" ma:contentTypeDescription="Create a new document." ma:contentTypeScope="" ma:versionID="b15c9e742b0ddc4662270db3872b5f6d">
  <xsd:schema xmlns:xsd="http://www.w3.org/2001/XMLSchema" xmlns:xs="http://www.w3.org/2001/XMLSchema" xmlns:p="http://schemas.microsoft.com/office/2006/metadata/properties" xmlns:ns2="a9c6a71f-2536-43ce-8a3d-2bfd5ac0c39e" xmlns:ns3="4ce8ece6-96f7-49e0-99d9-b567ddc75ee6" targetNamespace="http://schemas.microsoft.com/office/2006/metadata/properties" ma:root="true" ma:fieldsID="0790989972b6cde604b33f861c53e1fc" ns2:_="" ns3:_="">
    <xsd:import namespace="a9c6a71f-2536-43ce-8a3d-2bfd5ac0c39e"/>
    <xsd:import namespace="4ce8ece6-96f7-49e0-99d9-b567ddc75ee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c6a71f-2536-43ce-8a3d-2bfd5ac0c3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e8ece6-96f7-49e0-99d9-b567ddc75ee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46A4C14-3ABA-45FC-9056-AFD7CEDECC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c6a71f-2536-43ce-8a3d-2bfd5ac0c39e"/>
    <ds:schemaRef ds:uri="4ce8ece6-96f7-49e0-99d9-b567ddc75e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94CB78C-BED5-4E80-A59A-5FAF7378DBF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05BD9D-92E0-46B7-8A50-218D1D7A48F4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9191</TotalTime>
  <Words>540</Words>
  <Application>Microsoft Office PowerPoint</Application>
  <PresentationFormat>Widescreen</PresentationFormat>
  <Paragraphs>102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Gilroy</vt:lpstr>
      <vt:lpstr>Gilroy SemiBold</vt:lpstr>
      <vt:lpstr>Office Theme</vt:lpstr>
      <vt:lpstr>Product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Ruvolo</dc:creator>
  <cp:lastModifiedBy>Megan Backus</cp:lastModifiedBy>
  <cp:revision>42</cp:revision>
  <dcterms:created xsi:type="dcterms:W3CDTF">2020-12-15T22:42:06Z</dcterms:created>
  <dcterms:modified xsi:type="dcterms:W3CDTF">2022-01-24T15:27:16Z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0x010100A232A8FB8169A24A9A5E1E855EC71BC7</vt:lpwstr>
  </property>
</Properties>
</file>