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sldIdLst>
    <p:sldId id="256" r:id="rId5"/>
    <p:sldId id="258" r:id="rId6"/>
    <p:sldId id="295" r:id="rId7"/>
    <p:sldId id="265" r:id="rId8"/>
    <p:sldId id="294" r:id="rId9"/>
    <p:sldId id="296" r:id="rId10"/>
    <p:sldId id="269" r:id="rId11"/>
    <p:sldId id="264" r:id="rId12"/>
    <p:sldId id="271" r:id="rId13"/>
    <p:sldId id="270" r:id="rId14"/>
    <p:sldId id="285" r:id="rId15"/>
    <p:sldId id="290" r:id="rId16"/>
    <p:sldId id="291" r:id="rId17"/>
    <p:sldId id="292" r:id="rId18"/>
    <p:sldId id="276" r:id="rId19"/>
    <p:sldId id="293" r:id="rId20"/>
    <p:sldId id="266" r:id="rId21"/>
    <p:sldId id="297" r:id="rId22"/>
    <p:sldId id="279" r:id="rId23"/>
    <p:sldId id="263" r:id="rId24"/>
    <p:sldId id="283" r:id="rId25"/>
    <p:sldId id="281" r:id="rId26"/>
    <p:sldId id="284" r:id="rId27"/>
    <p:sldId id="280" r:id="rId28"/>
    <p:sldId id="273" r:id="rId29"/>
    <p:sldId id="278" r:id="rId30"/>
    <p:sldId id="29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927"/>
    <a:srgbClr val="D41A68"/>
    <a:srgbClr val="57C5CC"/>
    <a:srgbClr val="0075A8"/>
    <a:srgbClr val="4472C4"/>
    <a:srgbClr val="FFFFFF"/>
    <a:srgbClr val="27717A"/>
    <a:srgbClr val="333F50"/>
    <a:srgbClr val="568B1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ackus" userId="0a39b640-aa28-4a6c-a901-e5b9e0293a65" providerId="ADAL" clId="{C5B74A4D-427A-4679-AA5A-7E9EE5D3DFF6}"/>
    <pc:docChg chg="undo custSel delSld modSld">
      <pc:chgData name="Megan Backus" userId="0a39b640-aa28-4a6c-a901-e5b9e0293a65" providerId="ADAL" clId="{C5B74A4D-427A-4679-AA5A-7E9EE5D3DFF6}" dt="2022-01-21T23:14:12.833" v="217" actId="403"/>
      <pc:docMkLst>
        <pc:docMk/>
      </pc:docMkLst>
      <pc:sldChg chg="modSp mod">
        <pc:chgData name="Megan Backus" userId="0a39b640-aa28-4a6c-a901-e5b9e0293a65" providerId="ADAL" clId="{C5B74A4D-427A-4679-AA5A-7E9EE5D3DFF6}" dt="2022-01-21T22:55:07.289" v="19" actId="20577"/>
        <pc:sldMkLst>
          <pc:docMk/>
          <pc:sldMk cId="1052079165" sldId="256"/>
        </pc:sldMkLst>
        <pc:spChg chg="mod">
          <ac:chgData name="Megan Backus" userId="0a39b640-aa28-4a6c-a901-e5b9e0293a65" providerId="ADAL" clId="{C5B74A4D-427A-4679-AA5A-7E9EE5D3DFF6}" dt="2022-01-21T22:55:03.413" v="16" actId="20577"/>
          <ac:spMkLst>
            <pc:docMk/>
            <pc:sldMk cId="1052079165" sldId="256"/>
            <ac:spMk id="2" creationId="{AE70AE7E-62B7-C24D-92FF-C59346D98BB6}"/>
          </ac:spMkLst>
        </pc:spChg>
        <pc:spChg chg="mod">
          <ac:chgData name="Megan Backus" userId="0a39b640-aa28-4a6c-a901-e5b9e0293a65" providerId="ADAL" clId="{C5B74A4D-427A-4679-AA5A-7E9EE5D3DFF6}" dt="2022-01-21T22:55:07.289" v="19" actId="20577"/>
          <ac:spMkLst>
            <pc:docMk/>
            <pc:sldMk cId="1052079165" sldId="256"/>
            <ac:spMk id="3" creationId="{FE63DB40-3B68-E64B-AE36-BEFD2E9B46AA}"/>
          </ac:spMkLst>
        </pc:spChg>
      </pc:sldChg>
      <pc:sldChg chg="modSp mod">
        <pc:chgData name="Megan Backus" userId="0a39b640-aa28-4a6c-a901-e5b9e0293a65" providerId="ADAL" clId="{C5B74A4D-427A-4679-AA5A-7E9EE5D3DFF6}" dt="2022-01-21T22:56:54.838" v="22" actId="1076"/>
        <pc:sldMkLst>
          <pc:docMk/>
          <pc:sldMk cId="2567398272" sldId="258"/>
        </pc:sldMkLst>
        <pc:spChg chg="mod">
          <ac:chgData name="Megan Backus" userId="0a39b640-aa28-4a6c-a901-e5b9e0293a65" providerId="ADAL" clId="{C5B74A4D-427A-4679-AA5A-7E9EE5D3DFF6}" dt="2022-01-21T22:56:54.838" v="22" actId="1076"/>
          <ac:spMkLst>
            <pc:docMk/>
            <pc:sldMk cId="2567398272" sldId="258"/>
            <ac:spMk id="2" creationId="{D950E3BF-7641-D447-B00F-EACC8CAD799C}"/>
          </ac:spMkLst>
        </pc:spChg>
      </pc:sldChg>
      <pc:sldChg chg="del">
        <pc:chgData name="Megan Backus" userId="0a39b640-aa28-4a6c-a901-e5b9e0293a65" providerId="ADAL" clId="{C5B74A4D-427A-4679-AA5A-7E9EE5D3DFF6}" dt="2022-01-21T22:56:47.161" v="20" actId="47"/>
        <pc:sldMkLst>
          <pc:docMk/>
          <pc:sldMk cId="2662135095" sldId="260"/>
        </pc:sldMkLst>
      </pc:sldChg>
      <pc:sldChg chg="modSp mod">
        <pc:chgData name="Megan Backus" userId="0a39b640-aa28-4a6c-a901-e5b9e0293a65" providerId="ADAL" clId="{C5B74A4D-427A-4679-AA5A-7E9EE5D3DFF6}" dt="2022-01-21T23:09:20.662" v="175" actId="404"/>
        <pc:sldMkLst>
          <pc:docMk/>
          <pc:sldMk cId="3055124265" sldId="263"/>
        </pc:sldMkLst>
        <pc:spChg chg="mod">
          <ac:chgData name="Megan Backus" userId="0a39b640-aa28-4a6c-a901-e5b9e0293a65" providerId="ADAL" clId="{C5B74A4D-427A-4679-AA5A-7E9EE5D3DFF6}" dt="2022-01-21T23:09:20.662" v="175" actId="404"/>
          <ac:spMkLst>
            <pc:docMk/>
            <pc:sldMk cId="3055124265" sldId="263"/>
            <ac:spMk id="4" creationId="{8258DB65-6E23-F742-8A50-EDEC7D7C385C}"/>
          </ac:spMkLst>
        </pc:spChg>
      </pc:sldChg>
      <pc:sldChg chg="modSp mod">
        <pc:chgData name="Megan Backus" userId="0a39b640-aa28-4a6c-a901-e5b9e0293a65" providerId="ADAL" clId="{C5B74A4D-427A-4679-AA5A-7E9EE5D3DFF6}" dt="2022-01-21T23:02:57.244" v="101" actId="14100"/>
        <pc:sldMkLst>
          <pc:docMk/>
          <pc:sldMk cId="3368264808" sldId="264"/>
        </pc:sldMkLst>
        <pc:spChg chg="mod">
          <ac:chgData name="Megan Backus" userId="0a39b640-aa28-4a6c-a901-e5b9e0293a65" providerId="ADAL" clId="{C5B74A4D-427A-4679-AA5A-7E9EE5D3DFF6}" dt="2022-01-21T23:02:57.244" v="101" actId="14100"/>
          <ac:spMkLst>
            <pc:docMk/>
            <pc:sldMk cId="3368264808" sldId="264"/>
            <ac:spMk id="10" creationId="{5A8E3E8D-C28D-4936-BDD1-9F6FB308E3FF}"/>
          </ac:spMkLst>
        </pc:spChg>
        <pc:spChg chg="mod">
          <ac:chgData name="Megan Backus" userId="0a39b640-aa28-4a6c-a901-e5b9e0293a65" providerId="ADAL" clId="{C5B74A4D-427A-4679-AA5A-7E9EE5D3DFF6}" dt="2022-01-21T23:02:54.204" v="100" actId="14100"/>
          <ac:spMkLst>
            <pc:docMk/>
            <pc:sldMk cId="3368264808" sldId="264"/>
            <ac:spMk id="11" creationId="{8199ABA3-23EE-4D6E-88F2-F86FF3B95522}"/>
          </ac:spMkLst>
        </pc:spChg>
      </pc:sldChg>
      <pc:sldChg chg="modSp mod">
        <pc:chgData name="Megan Backus" userId="0a39b640-aa28-4a6c-a901-e5b9e0293a65" providerId="ADAL" clId="{C5B74A4D-427A-4679-AA5A-7E9EE5D3DFF6}" dt="2022-01-21T23:03:19.500" v="103" actId="14100"/>
        <pc:sldMkLst>
          <pc:docMk/>
          <pc:sldMk cId="1157386250" sldId="265"/>
        </pc:sldMkLst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3" creationId="{003147A9-2B8B-4D84-A930-D2DD25B58FBB}"/>
          </ac:spMkLst>
        </pc:spChg>
        <pc:spChg chg="mod">
          <ac:chgData name="Megan Backus" userId="0a39b640-aa28-4a6c-a901-e5b9e0293a65" providerId="ADAL" clId="{C5B74A4D-427A-4679-AA5A-7E9EE5D3DFF6}" dt="2022-01-21T23:00:07.718" v="75" actId="14100"/>
          <ac:spMkLst>
            <pc:docMk/>
            <pc:sldMk cId="1157386250" sldId="265"/>
            <ac:spMk id="5" creationId="{C31C239A-CBE9-47A5-A2EB-74EFE1E20FC7}"/>
          </ac:spMkLst>
        </pc:spChg>
        <pc:spChg chg="mod">
          <ac:chgData name="Megan Backus" userId="0a39b640-aa28-4a6c-a901-e5b9e0293a65" providerId="ADAL" clId="{C5B74A4D-427A-4679-AA5A-7E9EE5D3DFF6}" dt="2022-01-21T23:00:02.683" v="74" actId="14100"/>
          <ac:spMkLst>
            <pc:docMk/>
            <pc:sldMk cId="1157386250" sldId="265"/>
            <ac:spMk id="9" creationId="{96E1F3D7-917E-41B1-8AD1-4447AF5A3159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11" creationId="{B6CFF426-E380-4898-8B9B-19E50F96B9AC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12" creationId="{EB1D5FBD-0970-491F-AC63-342832947784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13" creationId="{64DEA0B0-87FF-4ECF-AD41-3BAEC53DB81A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14" creationId="{3D326820-48B2-4A17-A5EB-6D7A7F07DA7A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27" creationId="{FDE098C1-3598-4BA5-99DF-5BCB2CC9FCD7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28" creationId="{34795399-D4A0-404F-B4C9-710A130CDB52}"/>
          </ac:spMkLst>
        </pc:spChg>
        <pc:spChg chg="mod">
          <ac:chgData name="Megan Backus" userId="0a39b640-aa28-4a6c-a901-e5b9e0293a65" providerId="ADAL" clId="{C5B74A4D-427A-4679-AA5A-7E9EE5D3DFF6}" dt="2022-01-21T23:03:16" v="102" actId="14100"/>
          <ac:spMkLst>
            <pc:docMk/>
            <pc:sldMk cId="1157386250" sldId="265"/>
            <ac:spMk id="31" creationId="{497E679A-CF90-4BD3-B9B7-D3E954A64466}"/>
          </ac:spMkLst>
        </pc:spChg>
        <pc:spChg chg="mod">
          <ac:chgData name="Megan Backus" userId="0a39b640-aa28-4a6c-a901-e5b9e0293a65" providerId="ADAL" clId="{C5B74A4D-427A-4679-AA5A-7E9EE5D3DFF6}" dt="2022-01-21T23:03:19.500" v="103" actId="14100"/>
          <ac:spMkLst>
            <pc:docMk/>
            <pc:sldMk cId="1157386250" sldId="265"/>
            <ac:spMk id="32" creationId="{8984D5D8-2AC1-4B76-91FC-3C93BF25C76A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38" creationId="{567C71C5-F342-453B-A5C2-41EEC372EE25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39" creationId="{867229F4-7B71-48FD-9F72-7D52FCC0972E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40" creationId="{557EC3B6-2960-4141-A04D-A19ACD5BF71B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41" creationId="{C554800F-5059-4429-AB3A-B972513AFE66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42" creationId="{2F7945C0-DA47-465D-881B-7394E63A94D2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45" creationId="{6B47CF6A-2CD3-4C39-932A-99A074391FDA}"/>
          </ac:spMkLst>
        </pc:spChg>
        <pc:spChg chg="mod">
          <ac:chgData name="Megan Backus" userId="0a39b640-aa28-4a6c-a901-e5b9e0293a65" providerId="ADAL" clId="{C5B74A4D-427A-4679-AA5A-7E9EE5D3DFF6}" dt="2022-01-21T22:59:51.953" v="72" actId="1037"/>
          <ac:spMkLst>
            <pc:docMk/>
            <pc:sldMk cId="1157386250" sldId="265"/>
            <ac:spMk id="69" creationId="{8759124E-FD64-40C2-B359-3C07401DBD86}"/>
          </ac:spMkLst>
        </pc:spChg>
        <pc:picChg chg="mod ord">
          <ac:chgData name="Megan Backus" userId="0a39b640-aa28-4a6c-a901-e5b9e0293a65" providerId="ADAL" clId="{C5B74A4D-427A-4679-AA5A-7E9EE5D3DFF6}" dt="2022-01-21T23:00:25.498" v="77" actId="166"/>
          <ac:picMkLst>
            <pc:docMk/>
            <pc:sldMk cId="1157386250" sldId="265"/>
            <ac:picMk id="33" creationId="{2C3598E8-730F-4489-9FE5-72D8D53773B8}"/>
          </ac:picMkLst>
        </pc:picChg>
        <pc:cxnChg chg="mod">
          <ac:chgData name="Megan Backus" userId="0a39b640-aa28-4a6c-a901-e5b9e0293a65" providerId="ADAL" clId="{C5B74A4D-427A-4679-AA5A-7E9EE5D3DFF6}" dt="2022-01-21T23:00:07.718" v="75" actId="14100"/>
          <ac:cxnSpMkLst>
            <pc:docMk/>
            <pc:sldMk cId="1157386250" sldId="265"/>
            <ac:cxnSpMk id="15" creationId="{D759DEDC-A2EF-41EF-8515-84CD3B7242D6}"/>
          </ac:cxnSpMkLst>
        </pc:cxnChg>
        <pc:cxnChg chg="mod">
          <ac:chgData name="Megan Backus" userId="0a39b640-aa28-4a6c-a901-e5b9e0293a65" providerId="ADAL" clId="{C5B74A4D-427A-4679-AA5A-7E9EE5D3DFF6}" dt="2022-01-21T23:00:07.718" v="75" actId="14100"/>
          <ac:cxnSpMkLst>
            <pc:docMk/>
            <pc:sldMk cId="1157386250" sldId="265"/>
            <ac:cxnSpMk id="19" creationId="{627691E0-D3F9-495C-8B35-B0D84D6366EA}"/>
          </ac:cxnSpMkLst>
        </pc:cxnChg>
        <pc:cxnChg chg="mod">
          <ac:chgData name="Megan Backus" userId="0a39b640-aa28-4a6c-a901-e5b9e0293a65" providerId="ADAL" clId="{C5B74A4D-427A-4679-AA5A-7E9EE5D3DFF6}" dt="2022-01-21T23:00:17.160" v="76" actId="14100"/>
          <ac:cxnSpMkLst>
            <pc:docMk/>
            <pc:sldMk cId="1157386250" sldId="265"/>
            <ac:cxnSpMk id="24" creationId="{3532C606-E267-485D-82D5-03E13B8C19D2}"/>
          </ac:cxnSpMkLst>
        </pc:cxnChg>
        <pc:cxnChg chg="mod">
          <ac:chgData name="Megan Backus" userId="0a39b640-aa28-4a6c-a901-e5b9e0293a65" providerId="ADAL" clId="{C5B74A4D-427A-4679-AA5A-7E9EE5D3DFF6}" dt="2022-01-21T22:59:51.953" v="72" actId="1037"/>
          <ac:cxnSpMkLst>
            <pc:docMk/>
            <pc:sldMk cId="1157386250" sldId="265"/>
            <ac:cxnSpMk id="46" creationId="{E4384E80-E244-4A2D-B81A-227E3C7DCE81}"/>
          </ac:cxnSpMkLst>
        </pc:cxnChg>
        <pc:cxnChg chg="mod">
          <ac:chgData name="Megan Backus" userId="0a39b640-aa28-4a6c-a901-e5b9e0293a65" providerId="ADAL" clId="{C5B74A4D-427A-4679-AA5A-7E9EE5D3DFF6}" dt="2022-01-21T22:59:51.953" v="72" actId="1037"/>
          <ac:cxnSpMkLst>
            <pc:docMk/>
            <pc:sldMk cId="1157386250" sldId="265"/>
            <ac:cxnSpMk id="49" creationId="{B59CF327-38F5-47D0-AC81-5A1E0A4E73B4}"/>
          </ac:cxnSpMkLst>
        </pc:cxnChg>
        <pc:cxnChg chg="mod">
          <ac:chgData name="Megan Backus" userId="0a39b640-aa28-4a6c-a901-e5b9e0293a65" providerId="ADAL" clId="{C5B74A4D-427A-4679-AA5A-7E9EE5D3DFF6}" dt="2022-01-21T22:59:51.953" v="72" actId="1037"/>
          <ac:cxnSpMkLst>
            <pc:docMk/>
            <pc:sldMk cId="1157386250" sldId="265"/>
            <ac:cxnSpMk id="52" creationId="{B58472C9-8723-4453-8D2D-617EBBFB7107}"/>
          </ac:cxnSpMkLst>
        </pc:cxnChg>
        <pc:cxnChg chg="mod">
          <ac:chgData name="Megan Backus" userId="0a39b640-aa28-4a6c-a901-e5b9e0293a65" providerId="ADAL" clId="{C5B74A4D-427A-4679-AA5A-7E9EE5D3DFF6}" dt="2022-01-21T22:59:51.953" v="72" actId="1037"/>
          <ac:cxnSpMkLst>
            <pc:docMk/>
            <pc:sldMk cId="1157386250" sldId="265"/>
            <ac:cxnSpMk id="55" creationId="{89786210-0DD0-4698-9567-0B4540CCC28A}"/>
          </ac:cxnSpMkLst>
        </pc:cxnChg>
        <pc:cxnChg chg="mod">
          <ac:chgData name="Megan Backus" userId="0a39b640-aa28-4a6c-a901-e5b9e0293a65" providerId="ADAL" clId="{C5B74A4D-427A-4679-AA5A-7E9EE5D3DFF6}" dt="2022-01-21T22:59:51.953" v="72" actId="1037"/>
          <ac:cxnSpMkLst>
            <pc:docMk/>
            <pc:sldMk cId="1157386250" sldId="265"/>
            <ac:cxnSpMk id="58" creationId="{8FABD6E7-2010-4284-98ED-156A990EB481}"/>
          </ac:cxnSpMkLst>
        </pc:cxnChg>
        <pc:cxnChg chg="mod">
          <ac:chgData name="Megan Backus" userId="0a39b640-aa28-4a6c-a901-e5b9e0293a65" providerId="ADAL" clId="{C5B74A4D-427A-4679-AA5A-7E9EE5D3DFF6}" dt="2022-01-21T22:59:51.953" v="72" actId="1037"/>
          <ac:cxnSpMkLst>
            <pc:docMk/>
            <pc:sldMk cId="1157386250" sldId="265"/>
            <ac:cxnSpMk id="61" creationId="{FD6132A0-8362-461D-8A95-3F2CA11BD9A3}"/>
          </ac:cxnSpMkLst>
        </pc:cxnChg>
        <pc:cxnChg chg="mod">
          <ac:chgData name="Megan Backus" userId="0a39b640-aa28-4a6c-a901-e5b9e0293a65" providerId="ADAL" clId="{C5B74A4D-427A-4679-AA5A-7E9EE5D3DFF6}" dt="2022-01-21T22:59:51.953" v="72" actId="1037"/>
          <ac:cxnSpMkLst>
            <pc:docMk/>
            <pc:sldMk cId="1157386250" sldId="265"/>
            <ac:cxnSpMk id="75" creationId="{5ED609C4-D622-4A80-9292-C9B450D50C35}"/>
          </ac:cxnSpMkLst>
        </pc:cxnChg>
      </pc:sldChg>
      <pc:sldChg chg="delSp modSp mod">
        <pc:chgData name="Megan Backus" userId="0a39b640-aa28-4a6c-a901-e5b9e0293a65" providerId="ADAL" clId="{C5B74A4D-427A-4679-AA5A-7E9EE5D3DFF6}" dt="2022-01-21T23:04:16.586" v="109" actId="478"/>
        <pc:sldMkLst>
          <pc:docMk/>
          <pc:sldMk cId="3430006172" sldId="269"/>
        </pc:sldMkLst>
        <pc:spChg chg="del">
          <ac:chgData name="Megan Backus" userId="0a39b640-aa28-4a6c-a901-e5b9e0293a65" providerId="ADAL" clId="{C5B74A4D-427A-4679-AA5A-7E9EE5D3DFF6}" dt="2022-01-21T23:04:16.586" v="109" actId="478"/>
          <ac:spMkLst>
            <pc:docMk/>
            <pc:sldMk cId="3430006172" sldId="269"/>
            <ac:spMk id="7" creationId="{F43D5095-9275-41E9-A536-77F72310A858}"/>
          </ac:spMkLst>
        </pc:spChg>
        <pc:spChg chg="del mod">
          <ac:chgData name="Megan Backus" userId="0a39b640-aa28-4a6c-a901-e5b9e0293a65" providerId="ADAL" clId="{C5B74A4D-427A-4679-AA5A-7E9EE5D3DFF6}" dt="2022-01-21T23:04:15.880" v="108" actId="478"/>
          <ac:spMkLst>
            <pc:docMk/>
            <pc:sldMk cId="3430006172" sldId="269"/>
            <ac:spMk id="9" creationId="{A892594F-8B70-4AE2-B97F-00BFB27EE69E}"/>
          </ac:spMkLst>
        </pc:spChg>
        <pc:picChg chg="del mod">
          <ac:chgData name="Megan Backus" userId="0a39b640-aa28-4a6c-a901-e5b9e0293a65" providerId="ADAL" clId="{C5B74A4D-427A-4679-AA5A-7E9EE5D3DFF6}" dt="2022-01-21T23:04:15.053" v="107" actId="478"/>
          <ac:picMkLst>
            <pc:docMk/>
            <pc:sldMk cId="3430006172" sldId="269"/>
            <ac:picMk id="10" creationId="{3FFFFA76-4F44-4F8F-866A-FACF60916698}"/>
          </ac:picMkLst>
        </pc:picChg>
      </pc:sldChg>
      <pc:sldChg chg="modSp mod">
        <pc:chgData name="Megan Backus" userId="0a39b640-aa28-4a6c-a901-e5b9e0293a65" providerId="ADAL" clId="{C5B74A4D-427A-4679-AA5A-7E9EE5D3DFF6}" dt="2022-01-21T23:04:41.453" v="111" actId="14100"/>
        <pc:sldMkLst>
          <pc:docMk/>
          <pc:sldMk cId="237087032" sldId="270"/>
        </pc:sldMkLst>
        <pc:spChg chg="mod">
          <ac:chgData name="Megan Backus" userId="0a39b640-aa28-4a6c-a901-e5b9e0293a65" providerId="ADAL" clId="{C5B74A4D-427A-4679-AA5A-7E9EE5D3DFF6}" dt="2022-01-21T23:04:41.453" v="111" actId="14100"/>
          <ac:spMkLst>
            <pc:docMk/>
            <pc:sldMk cId="237087032" sldId="270"/>
            <ac:spMk id="13" creationId="{DB5B7BC6-15AA-4573-8A55-27FA6B33238E}"/>
          </ac:spMkLst>
        </pc:spChg>
        <pc:spChg chg="mod">
          <ac:chgData name="Megan Backus" userId="0a39b640-aa28-4a6c-a901-e5b9e0293a65" providerId="ADAL" clId="{C5B74A4D-427A-4679-AA5A-7E9EE5D3DFF6}" dt="2022-01-21T23:04:38.239" v="110" actId="14100"/>
          <ac:spMkLst>
            <pc:docMk/>
            <pc:sldMk cId="237087032" sldId="270"/>
            <ac:spMk id="14" creationId="{029519FD-D9A2-4426-A099-99ACEBD9CA4F}"/>
          </ac:spMkLst>
        </pc:spChg>
      </pc:sldChg>
      <pc:sldChg chg="delSp mod">
        <pc:chgData name="Megan Backus" userId="0a39b640-aa28-4a6c-a901-e5b9e0293a65" providerId="ADAL" clId="{C5B74A4D-427A-4679-AA5A-7E9EE5D3DFF6}" dt="2022-01-21T23:04:09.448" v="106" actId="478"/>
        <pc:sldMkLst>
          <pc:docMk/>
          <pc:sldMk cId="1540910035" sldId="271"/>
        </pc:sldMkLst>
        <pc:spChg chg="del">
          <ac:chgData name="Megan Backus" userId="0a39b640-aa28-4a6c-a901-e5b9e0293a65" providerId="ADAL" clId="{C5B74A4D-427A-4679-AA5A-7E9EE5D3DFF6}" dt="2022-01-21T23:04:09.448" v="106" actId="478"/>
          <ac:spMkLst>
            <pc:docMk/>
            <pc:sldMk cId="1540910035" sldId="271"/>
            <ac:spMk id="7" creationId="{F48EAA46-5E19-4746-9330-BBC4E918BF6B}"/>
          </ac:spMkLst>
        </pc:spChg>
        <pc:spChg chg="del">
          <ac:chgData name="Megan Backus" userId="0a39b640-aa28-4a6c-a901-e5b9e0293a65" providerId="ADAL" clId="{C5B74A4D-427A-4679-AA5A-7E9EE5D3DFF6}" dt="2022-01-21T23:04:06.853" v="105" actId="478"/>
          <ac:spMkLst>
            <pc:docMk/>
            <pc:sldMk cId="1540910035" sldId="271"/>
            <ac:spMk id="9" creationId="{AAAD67A8-EEBE-4D7B-B73A-CB18488DEFE0}"/>
          </ac:spMkLst>
        </pc:spChg>
        <pc:picChg chg="del">
          <ac:chgData name="Megan Backus" userId="0a39b640-aa28-4a6c-a901-e5b9e0293a65" providerId="ADAL" clId="{C5B74A4D-427A-4679-AA5A-7E9EE5D3DFF6}" dt="2022-01-21T23:04:05.418" v="104" actId="478"/>
          <ac:picMkLst>
            <pc:docMk/>
            <pc:sldMk cId="1540910035" sldId="271"/>
            <ac:picMk id="10" creationId="{8BA3B5E5-354A-4495-B81C-5F7A833A2105}"/>
          </ac:picMkLst>
        </pc:picChg>
      </pc:sldChg>
      <pc:sldChg chg="modSp mod">
        <pc:chgData name="Megan Backus" userId="0a39b640-aa28-4a6c-a901-e5b9e0293a65" providerId="ADAL" clId="{C5B74A4D-427A-4679-AA5A-7E9EE5D3DFF6}" dt="2022-01-21T23:13:34.769" v="214" actId="20577"/>
        <pc:sldMkLst>
          <pc:docMk/>
          <pc:sldMk cId="4268687948" sldId="273"/>
        </pc:sldMkLst>
        <pc:spChg chg="mod">
          <ac:chgData name="Megan Backus" userId="0a39b640-aa28-4a6c-a901-e5b9e0293a65" providerId="ADAL" clId="{C5B74A4D-427A-4679-AA5A-7E9EE5D3DFF6}" dt="2022-01-21T23:13:01.817" v="208" actId="1076"/>
          <ac:spMkLst>
            <pc:docMk/>
            <pc:sldMk cId="4268687948" sldId="273"/>
            <ac:spMk id="3" creationId="{6D139BEE-A25C-41BA-BC20-77E5A54DCBA5}"/>
          </ac:spMkLst>
        </pc:spChg>
        <pc:spChg chg="mod">
          <ac:chgData name="Megan Backus" userId="0a39b640-aa28-4a6c-a901-e5b9e0293a65" providerId="ADAL" clId="{C5B74A4D-427A-4679-AA5A-7E9EE5D3DFF6}" dt="2022-01-21T23:13:17.571" v="212" actId="14100"/>
          <ac:spMkLst>
            <pc:docMk/>
            <pc:sldMk cId="4268687948" sldId="273"/>
            <ac:spMk id="11" creationId="{118160F1-86FD-482F-9053-93C660800D9A}"/>
          </ac:spMkLst>
        </pc:spChg>
        <pc:spChg chg="mod">
          <ac:chgData name="Megan Backus" userId="0a39b640-aa28-4a6c-a901-e5b9e0293a65" providerId="ADAL" clId="{C5B74A4D-427A-4679-AA5A-7E9EE5D3DFF6}" dt="2022-01-21T23:12:58.359" v="207" actId="14100"/>
          <ac:spMkLst>
            <pc:docMk/>
            <pc:sldMk cId="4268687948" sldId="273"/>
            <ac:spMk id="12" creationId="{F0A11172-D7AA-42E2-83A3-5E83AF330C7C}"/>
          </ac:spMkLst>
        </pc:spChg>
        <pc:spChg chg="mod">
          <ac:chgData name="Megan Backus" userId="0a39b640-aa28-4a6c-a901-e5b9e0293a65" providerId="ADAL" clId="{C5B74A4D-427A-4679-AA5A-7E9EE5D3DFF6}" dt="2022-01-21T23:12:55.181" v="206" actId="14100"/>
          <ac:spMkLst>
            <pc:docMk/>
            <pc:sldMk cId="4268687948" sldId="273"/>
            <ac:spMk id="13" creationId="{6FFE89A7-F1CD-4001-836C-44F4B3B8DF73}"/>
          </ac:spMkLst>
        </pc:spChg>
        <pc:spChg chg="mod">
          <ac:chgData name="Megan Backus" userId="0a39b640-aa28-4a6c-a901-e5b9e0293a65" providerId="ADAL" clId="{C5B74A4D-427A-4679-AA5A-7E9EE5D3DFF6}" dt="2022-01-21T23:13:34.769" v="214" actId="20577"/>
          <ac:spMkLst>
            <pc:docMk/>
            <pc:sldMk cId="4268687948" sldId="273"/>
            <ac:spMk id="15" creationId="{8FFDCAFC-76BB-483D-B4E8-A11F01C3BA6C}"/>
          </ac:spMkLst>
        </pc:spChg>
      </pc:sldChg>
      <pc:sldChg chg="modSp mod">
        <pc:chgData name="Megan Backus" userId="0a39b640-aa28-4a6c-a901-e5b9e0293a65" providerId="ADAL" clId="{C5B74A4D-427A-4679-AA5A-7E9EE5D3DFF6}" dt="2022-01-21T23:08:45.563" v="162" actId="14100"/>
        <pc:sldMkLst>
          <pc:docMk/>
          <pc:sldMk cId="4286417046" sldId="279"/>
        </pc:sldMkLst>
        <pc:spChg chg="mod">
          <ac:chgData name="Megan Backus" userId="0a39b640-aa28-4a6c-a901-e5b9e0293a65" providerId="ADAL" clId="{C5B74A4D-427A-4679-AA5A-7E9EE5D3DFF6}" dt="2022-01-21T23:08:27.435" v="133" actId="1076"/>
          <ac:spMkLst>
            <pc:docMk/>
            <pc:sldMk cId="4286417046" sldId="279"/>
            <ac:spMk id="2" creationId="{5A50F631-1BB5-4946-920F-36330E93EBC6}"/>
          </ac:spMkLst>
        </pc:spChg>
        <pc:spChg chg="mod">
          <ac:chgData name="Megan Backus" userId="0a39b640-aa28-4a6c-a901-e5b9e0293a65" providerId="ADAL" clId="{C5B74A4D-427A-4679-AA5A-7E9EE5D3DFF6}" dt="2022-01-21T23:08:45.563" v="162" actId="14100"/>
          <ac:spMkLst>
            <pc:docMk/>
            <pc:sldMk cId="4286417046" sldId="279"/>
            <ac:spMk id="8" creationId="{284D4B63-612C-654E-90CB-6ADD74CAD488}"/>
          </ac:spMkLst>
        </pc:spChg>
        <pc:spChg chg="mod">
          <ac:chgData name="Megan Backus" userId="0a39b640-aa28-4a6c-a901-e5b9e0293a65" providerId="ADAL" clId="{C5B74A4D-427A-4679-AA5A-7E9EE5D3DFF6}" dt="2022-01-21T23:08:39.111" v="161" actId="1038"/>
          <ac:spMkLst>
            <pc:docMk/>
            <pc:sldMk cId="4286417046" sldId="279"/>
            <ac:spMk id="10" creationId="{184CA06A-0893-49BA-B4E0-54F8DC633037}"/>
          </ac:spMkLst>
        </pc:spChg>
        <pc:spChg chg="mod">
          <ac:chgData name="Megan Backus" userId="0a39b640-aa28-4a6c-a901-e5b9e0293a65" providerId="ADAL" clId="{C5B74A4D-427A-4679-AA5A-7E9EE5D3DFF6}" dt="2022-01-21T23:08:39.111" v="161" actId="1038"/>
          <ac:spMkLst>
            <pc:docMk/>
            <pc:sldMk cId="4286417046" sldId="279"/>
            <ac:spMk id="11" creationId="{01B8B6A3-64DB-40CD-88B8-D85B3B08BE7B}"/>
          </ac:spMkLst>
        </pc:spChg>
        <pc:spChg chg="mod">
          <ac:chgData name="Megan Backus" userId="0a39b640-aa28-4a6c-a901-e5b9e0293a65" providerId="ADAL" clId="{C5B74A4D-427A-4679-AA5A-7E9EE5D3DFF6}" dt="2022-01-21T23:08:39.111" v="161" actId="1038"/>
          <ac:spMkLst>
            <pc:docMk/>
            <pc:sldMk cId="4286417046" sldId="279"/>
            <ac:spMk id="12" creationId="{6F8AA48B-B594-4BC9-9344-97F6A85EFDCD}"/>
          </ac:spMkLst>
        </pc:spChg>
        <pc:spChg chg="mod">
          <ac:chgData name="Megan Backus" userId="0a39b640-aa28-4a6c-a901-e5b9e0293a65" providerId="ADAL" clId="{C5B74A4D-427A-4679-AA5A-7E9EE5D3DFF6}" dt="2022-01-21T23:08:39.111" v="161" actId="1038"/>
          <ac:spMkLst>
            <pc:docMk/>
            <pc:sldMk cId="4286417046" sldId="279"/>
            <ac:spMk id="13" creationId="{5B632E6F-2C97-4BBE-A207-B36A51200C65}"/>
          </ac:spMkLst>
        </pc:spChg>
        <pc:spChg chg="mod">
          <ac:chgData name="Megan Backus" userId="0a39b640-aa28-4a6c-a901-e5b9e0293a65" providerId="ADAL" clId="{C5B74A4D-427A-4679-AA5A-7E9EE5D3DFF6}" dt="2022-01-21T23:08:39.111" v="161" actId="1038"/>
          <ac:spMkLst>
            <pc:docMk/>
            <pc:sldMk cId="4286417046" sldId="279"/>
            <ac:spMk id="14" creationId="{8E643712-708D-402D-B500-466840F31769}"/>
          </ac:spMkLst>
        </pc:spChg>
        <pc:spChg chg="mod">
          <ac:chgData name="Megan Backus" userId="0a39b640-aa28-4a6c-a901-e5b9e0293a65" providerId="ADAL" clId="{C5B74A4D-427A-4679-AA5A-7E9EE5D3DFF6}" dt="2022-01-21T23:08:16.867" v="131" actId="14100"/>
          <ac:spMkLst>
            <pc:docMk/>
            <pc:sldMk cId="4286417046" sldId="279"/>
            <ac:spMk id="15" creationId="{CD9E2C38-BE36-477B-967E-2A497DE38F67}"/>
          </ac:spMkLst>
        </pc:spChg>
        <pc:spChg chg="mod">
          <ac:chgData name="Megan Backus" userId="0a39b640-aa28-4a6c-a901-e5b9e0293a65" providerId="ADAL" clId="{C5B74A4D-427A-4679-AA5A-7E9EE5D3DFF6}" dt="2022-01-21T23:08:13.055" v="130" actId="14100"/>
          <ac:spMkLst>
            <pc:docMk/>
            <pc:sldMk cId="4286417046" sldId="279"/>
            <ac:spMk id="16" creationId="{792066AC-9795-48FD-8593-6E032FC684DC}"/>
          </ac:spMkLst>
        </pc:spChg>
      </pc:sldChg>
      <pc:sldChg chg="modSp mod">
        <pc:chgData name="Megan Backus" userId="0a39b640-aa28-4a6c-a901-e5b9e0293a65" providerId="ADAL" clId="{C5B74A4D-427A-4679-AA5A-7E9EE5D3DFF6}" dt="2022-01-21T23:12:31.389" v="203" actId="1076"/>
        <pc:sldMkLst>
          <pc:docMk/>
          <pc:sldMk cId="614507685" sldId="280"/>
        </pc:sldMkLst>
        <pc:spChg chg="mod">
          <ac:chgData name="Megan Backus" userId="0a39b640-aa28-4a6c-a901-e5b9e0293a65" providerId="ADAL" clId="{C5B74A4D-427A-4679-AA5A-7E9EE5D3DFF6}" dt="2022-01-21T23:12:16.370" v="201" actId="404"/>
          <ac:spMkLst>
            <pc:docMk/>
            <pc:sldMk cId="614507685" sldId="280"/>
            <ac:spMk id="4" creationId="{8258DB65-6E23-F742-8A50-EDEC7D7C385C}"/>
          </ac:spMkLst>
        </pc:spChg>
        <pc:spChg chg="mod">
          <ac:chgData name="Megan Backus" userId="0a39b640-aa28-4a6c-a901-e5b9e0293a65" providerId="ADAL" clId="{C5B74A4D-427A-4679-AA5A-7E9EE5D3DFF6}" dt="2022-01-21T23:12:31.389" v="203" actId="1076"/>
          <ac:spMkLst>
            <pc:docMk/>
            <pc:sldMk cId="614507685" sldId="280"/>
            <ac:spMk id="76" creationId="{CDA1F4DD-5239-4E6E-B958-C7602A1DDE3A}"/>
          </ac:spMkLst>
        </pc:spChg>
      </pc:sldChg>
      <pc:sldChg chg="modSp mod">
        <pc:chgData name="Megan Backus" userId="0a39b640-aa28-4a6c-a901-e5b9e0293a65" providerId="ADAL" clId="{C5B74A4D-427A-4679-AA5A-7E9EE5D3DFF6}" dt="2022-01-21T23:10:33.979" v="187" actId="14100"/>
        <pc:sldMkLst>
          <pc:docMk/>
          <pc:sldMk cId="1462119353" sldId="281"/>
        </pc:sldMkLst>
        <pc:spChg chg="mod">
          <ac:chgData name="Megan Backus" userId="0a39b640-aa28-4a6c-a901-e5b9e0293a65" providerId="ADAL" clId="{C5B74A4D-427A-4679-AA5A-7E9EE5D3DFF6}" dt="2022-01-21T23:10:27.630" v="185" actId="404"/>
          <ac:spMkLst>
            <pc:docMk/>
            <pc:sldMk cId="1462119353" sldId="281"/>
            <ac:spMk id="4" creationId="{8258DB65-6E23-F742-8A50-EDEC7D7C385C}"/>
          </ac:spMkLst>
        </pc:spChg>
        <pc:spChg chg="mod">
          <ac:chgData name="Megan Backus" userId="0a39b640-aa28-4a6c-a901-e5b9e0293a65" providerId="ADAL" clId="{C5B74A4D-427A-4679-AA5A-7E9EE5D3DFF6}" dt="2022-01-21T23:10:33.979" v="187" actId="14100"/>
          <ac:spMkLst>
            <pc:docMk/>
            <pc:sldMk cId="1462119353" sldId="281"/>
            <ac:spMk id="74" creationId="{8425306D-9131-4797-A1BF-0F1F45F15608}"/>
          </ac:spMkLst>
        </pc:spChg>
      </pc:sldChg>
      <pc:sldChg chg="modSp mod">
        <pc:chgData name="Megan Backus" userId="0a39b640-aa28-4a6c-a901-e5b9e0293a65" providerId="ADAL" clId="{C5B74A4D-427A-4679-AA5A-7E9EE5D3DFF6}" dt="2022-01-21T23:10:07.931" v="182" actId="20577"/>
        <pc:sldMkLst>
          <pc:docMk/>
          <pc:sldMk cId="324501255" sldId="283"/>
        </pc:sldMkLst>
        <pc:spChg chg="mod">
          <ac:chgData name="Megan Backus" userId="0a39b640-aa28-4a6c-a901-e5b9e0293a65" providerId="ADAL" clId="{C5B74A4D-427A-4679-AA5A-7E9EE5D3DFF6}" dt="2022-01-21T23:09:44.328" v="179" actId="404"/>
          <ac:spMkLst>
            <pc:docMk/>
            <pc:sldMk cId="324501255" sldId="283"/>
            <ac:spMk id="4" creationId="{8258DB65-6E23-F742-8A50-EDEC7D7C385C}"/>
          </ac:spMkLst>
        </pc:spChg>
        <pc:spChg chg="mod">
          <ac:chgData name="Megan Backus" userId="0a39b640-aa28-4a6c-a901-e5b9e0293a65" providerId="ADAL" clId="{C5B74A4D-427A-4679-AA5A-7E9EE5D3DFF6}" dt="2022-01-21T23:10:07.931" v="182" actId="20577"/>
          <ac:spMkLst>
            <pc:docMk/>
            <pc:sldMk cId="324501255" sldId="283"/>
            <ac:spMk id="24" creationId="{EB4C9378-5A43-40E1-A628-74C2C6897861}"/>
          </ac:spMkLst>
        </pc:spChg>
        <pc:spChg chg="mod">
          <ac:chgData name="Megan Backus" userId="0a39b640-aa28-4a6c-a901-e5b9e0293a65" providerId="ADAL" clId="{C5B74A4D-427A-4679-AA5A-7E9EE5D3DFF6}" dt="2022-01-21T23:09:54.082" v="180" actId="14100"/>
          <ac:spMkLst>
            <pc:docMk/>
            <pc:sldMk cId="324501255" sldId="283"/>
            <ac:spMk id="25" creationId="{B7F3AD4A-345F-4C9D-BF29-16584E0D422E}"/>
          </ac:spMkLst>
        </pc:spChg>
      </pc:sldChg>
      <pc:sldChg chg="modSp mod">
        <pc:chgData name="Megan Backus" userId="0a39b640-aa28-4a6c-a901-e5b9e0293a65" providerId="ADAL" clId="{C5B74A4D-427A-4679-AA5A-7E9EE5D3DFF6}" dt="2022-01-21T23:11:33.540" v="198" actId="20577"/>
        <pc:sldMkLst>
          <pc:docMk/>
          <pc:sldMk cId="1474991173" sldId="284"/>
        </pc:sldMkLst>
        <pc:spChg chg="mod">
          <ac:chgData name="Megan Backus" userId="0a39b640-aa28-4a6c-a901-e5b9e0293a65" providerId="ADAL" clId="{C5B74A4D-427A-4679-AA5A-7E9EE5D3DFF6}" dt="2022-01-21T23:11:33.540" v="198" actId="20577"/>
          <ac:spMkLst>
            <pc:docMk/>
            <pc:sldMk cId="1474991173" sldId="284"/>
            <ac:spMk id="24" creationId="{EB4C9378-5A43-40E1-A628-74C2C6897861}"/>
          </ac:spMkLst>
        </pc:spChg>
      </pc:sldChg>
      <pc:sldChg chg="modSp mod">
        <pc:chgData name="Megan Backus" userId="0a39b640-aa28-4a6c-a901-e5b9e0293a65" providerId="ADAL" clId="{C5B74A4D-427A-4679-AA5A-7E9EE5D3DFF6}" dt="2022-01-21T23:06:57.638" v="127" actId="166"/>
        <pc:sldMkLst>
          <pc:docMk/>
          <pc:sldMk cId="1831951982" sldId="291"/>
        </pc:sldMkLst>
        <pc:spChg chg="mod">
          <ac:chgData name="Megan Backus" userId="0a39b640-aa28-4a6c-a901-e5b9e0293a65" providerId="ADAL" clId="{C5B74A4D-427A-4679-AA5A-7E9EE5D3DFF6}" dt="2022-01-21T23:06:40.447" v="124" actId="403"/>
          <ac:spMkLst>
            <pc:docMk/>
            <pc:sldMk cId="1831951982" sldId="291"/>
            <ac:spMk id="7" creationId="{5E00A31A-CD0E-4143-B4DD-A46A820A12E7}"/>
          </ac:spMkLst>
        </pc:spChg>
        <pc:spChg chg="mod ord">
          <ac:chgData name="Megan Backus" userId="0a39b640-aa28-4a6c-a901-e5b9e0293a65" providerId="ADAL" clId="{C5B74A4D-427A-4679-AA5A-7E9EE5D3DFF6}" dt="2022-01-21T23:06:57.638" v="127" actId="166"/>
          <ac:spMkLst>
            <pc:docMk/>
            <pc:sldMk cId="1831951982" sldId="291"/>
            <ac:spMk id="9" creationId="{061159D9-9EE0-5B4F-92D3-7F62E72364D5}"/>
          </ac:spMkLst>
        </pc:spChg>
        <pc:spChg chg="mod">
          <ac:chgData name="Megan Backus" userId="0a39b640-aa28-4a6c-a901-e5b9e0293a65" providerId="ADAL" clId="{C5B74A4D-427A-4679-AA5A-7E9EE5D3DFF6}" dt="2022-01-21T23:06:35.805" v="123" actId="404"/>
          <ac:spMkLst>
            <pc:docMk/>
            <pc:sldMk cId="1831951982" sldId="291"/>
            <ac:spMk id="10" creationId="{FE612777-6DBC-4CD1-8345-77BBECEA60DB}"/>
          </ac:spMkLst>
        </pc:spChg>
        <pc:spChg chg="mod">
          <ac:chgData name="Megan Backus" userId="0a39b640-aa28-4a6c-a901-e5b9e0293a65" providerId="ADAL" clId="{C5B74A4D-427A-4679-AA5A-7E9EE5D3DFF6}" dt="2022-01-21T23:05:30.841" v="114" actId="14100"/>
          <ac:spMkLst>
            <pc:docMk/>
            <pc:sldMk cId="1831951982" sldId="291"/>
            <ac:spMk id="19" creationId="{41123915-97BC-45F3-B077-CEB809B534C6}"/>
          </ac:spMkLst>
        </pc:spChg>
        <pc:spChg chg="mod">
          <ac:chgData name="Megan Backus" userId="0a39b640-aa28-4a6c-a901-e5b9e0293a65" providerId="ADAL" clId="{C5B74A4D-427A-4679-AA5A-7E9EE5D3DFF6}" dt="2022-01-21T23:05:27.925" v="113" actId="14100"/>
          <ac:spMkLst>
            <pc:docMk/>
            <pc:sldMk cId="1831951982" sldId="291"/>
            <ac:spMk id="20" creationId="{3FD00224-E0EF-47D0-B8A9-E4CFABE917EA}"/>
          </ac:spMkLst>
        </pc:spChg>
      </pc:sldChg>
      <pc:sldChg chg="modSp mod">
        <pc:chgData name="Megan Backus" userId="0a39b640-aa28-4a6c-a901-e5b9e0293a65" providerId="ADAL" clId="{C5B74A4D-427A-4679-AA5A-7E9EE5D3DFF6}" dt="2022-01-21T23:01:57.031" v="93" actId="20577"/>
        <pc:sldMkLst>
          <pc:docMk/>
          <pc:sldMk cId="1140689342" sldId="294"/>
        </pc:sldMkLst>
        <pc:spChg chg="mod">
          <ac:chgData name="Megan Backus" userId="0a39b640-aa28-4a6c-a901-e5b9e0293a65" providerId="ADAL" clId="{C5B74A4D-427A-4679-AA5A-7E9EE5D3DFF6}" dt="2022-01-21T23:01:57.031" v="93" actId="20577"/>
          <ac:spMkLst>
            <pc:docMk/>
            <pc:sldMk cId="1140689342" sldId="294"/>
            <ac:spMk id="5" creationId="{4A92973A-72BE-45AD-B64F-2EAA6FE5B384}"/>
          </ac:spMkLst>
        </pc:spChg>
      </pc:sldChg>
      <pc:sldChg chg="modSp mod">
        <pc:chgData name="Megan Backus" userId="0a39b640-aa28-4a6c-a901-e5b9e0293a65" providerId="ADAL" clId="{C5B74A4D-427A-4679-AA5A-7E9EE5D3DFF6}" dt="2022-01-21T23:02:09.354" v="95" actId="1076"/>
        <pc:sldMkLst>
          <pc:docMk/>
          <pc:sldMk cId="2855686010" sldId="296"/>
        </pc:sldMkLst>
        <pc:spChg chg="mod">
          <ac:chgData name="Megan Backus" userId="0a39b640-aa28-4a6c-a901-e5b9e0293a65" providerId="ADAL" clId="{C5B74A4D-427A-4679-AA5A-7E9EE5D3DFF6}" dt="2022-01-21T23:02:09.354" v="95" actId="1076"/>
          <ac:spMkLst>
            <pc:docMk/>
            <pc:sldMk cId="2855686010" sldId="296"/>
            <ac:spMk id="2" creationId="{D950E3BF-7641-D447-B00F-EACC8CAD799C}"/>
          </ac:spMkLst>
        </pc:spChg>
      </pc:sldChg>
      <pc:sldChg chg="modSp mod">
        <pc:chgData name="Megan Backus" userId="0a39b640-aa28-4a6c-a901-e5b9e0293a65" providerId="ADAL" clId="{C5B74A4D-427A-4679-AA5A-7E9EE5D3DFF6}" dt="2022-01-21T23:07:52.114" v="129" actId="1076"/>
        <pc:sldMkLst>
          <pc:docMk/>
          <pc:sldMk cId="1794263326" sldId="297"/>
        </pc:sldMkLst>
        <pc:spChg chg="mod">
          <ac:chgData name="Megan Backus" userId="0a39b640-aa28-4a6c-a901-e5b9e0293a65" providerId="ADAL" clId="{C5B74A4D-427A-4679-AA5A-7E9EE5D3DFF6}" dt="2022-01-21T23:07:52.114" v="129" actId="1076"/>
          <ac:spMkLst>
            <pc:docMk/>
            <pc:sldMk cId="1794263326" sldId="297"/>
            <ac:spMk id="2" creationId="{D950E3BF-7641-D447-B00F-EACC8CAD799C}"/>
          </ac:spMkLst>
        </pc:spChg>
      </pc:sldChg>
      <pc:sldChg chg="modSp mod">
        <pc:chgData name="Megan Backus" userId="0a39b640-aa28-4a6c-a901-e5b9e0293a65" providerId="ADAL" clId="{C5B74A4D-427A-4679-AA5A-7E9EE5D3DFF6}" dt="2022-01-21T23:14:12.833" v="217" actId="403"/>
        <pc:sldMkLst>
          <pc:docMk/>
          <pc:sldMk cId="1411211776" sldId="298"/>
        </pc:sldMkLst>
        <pc:spChg chg="mod">
          <ac:chgData name="Megan Backus" userId="0a39b640-aa28-4a6c-a901-e5b9e0293a65" providerId="ADAL" clId="{C5B74A4D-427A-4679-AA5A-7E9EE5D3DFF6}" dt="2022-01-21T23:14:12.833" v="217" actId="403"/>
          <ac:spMkLst>
            <pc:docMk/>
            <pc:sldMk cId="1411211776" sldId="298"/>
            <ac:spMk id="23" creationId="{CAF635FC-ED90-4976-8728-E282E0F0D9C2}"/>
          </ac:spMkLst>
        </pc:spChg>
      </pc:sldChg>
      <pc:sldMasterChg chg="delSldLayout">
        <pc:chgData name="Megan Backus" userId="0a39b640-aa28-4a6c-a901-e5b9e0293a65" providerId="ADAL" clId="{C5B74A4D-427A-4679-AA5A-7E9EE5D3DFF6}" dt="2022-01-21T22:56:47.161" v="20" actId="47"/>
        <pc:sldMasterMkLst>
          <pc:docMk/>
          <pc:sldMasterMk cId="1963530503" sldId="2147483680"/>
        </pc:sldMasterMkLst>
        <pc:sldLayoutChg chg="del">
          <pc:chgData name="Megan Backus" userId="0a39b640-aa28-4a6c-a901-e5b9e0293a65" providerId="ADAL" clId="{C5B74A4D-427A-4679-AA5A-7E9EE5D3DFF6}" dt="2022-01-21T22:56:47.161" v="20" actId="47"/>
          <pc:sldLayoutMkLst>
            <pc:docMk/>
            <pc:sldMasterMk cId="1963530503" sldId="2147483680"/>
            <pc:sldLayoutMk cId="1689246249" sldId="214748369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F4AF3-9ED8-4F82-95C5-5A8D89F82477}"/>
              </a:ext>
            </a:extLst>
          </p:cNvPr>
          <p:cNvSpPr/>
          <p:nvPr userDrawn="1"/>
        </p:nvSpPr>
        <p:spPr>
          <a:xfrm>
            <a:off x="7299518" y="1166444"/>
            <a:ext cx="4892482" cy="4970585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996E7-0AFC-48D0-8329-4ADCFE0A9538}"/>
              </a:ext>
            </a:extLst>
          </p:cNvPr>
          <p:cNvSpPr/>
          <p:nvPr userDrawn="1"/>
        </p:nvSpPr>
        <p:spPr>
          <a:xfrm>
            <a:off x="6950788" y="943707"/>
            <a:ext cx="4892482" cy="497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66D8F-E752-47EA-A3B9-F42ED65B2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6356" y="1602889"/>
            <a:ext cx="4542112" cy="36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5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8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7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B134ED-8869-6E45-A10F-70ED3731114F}"/>
              </a:ext>
            </a:extLst>
          </p:cNvPr>
          <p:cNvSpPr/>
          <p:nvPr userDrawn="1"/>
        </p:nvSpPr>
        <p:spPr>
          <a:xfrm>
            <a:off x="1883257" y="1829625"/>
            <a:ext cx="8992629" cy="3807683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4BE12-EC1D-D04B-927C-B3FA8531F49A}"/>
              </a:ext>
            </a:extLst>
          </p:cNvPr>
          <p:cNvSpPr/>
          <p:nvPr userDrawn="1"/>
        </p:nvSpPr>
        <p:spPr>
          <a:xfrm>
            <a:off x="1599685" y="2107085"/>
            <a:ext cx="8992629" cy="380768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6FFDB3-1A0E-3944-9BC2-34EC9B0208F6}"/>
              </a:ext>
            </a:extLst>
          </p:cNvPr>
          <p:cNvSpPr/>
          <p:nvPr userDrawn="1"/>
        </p:nvSpPr>
        <p:spPr>
          <a:xfrm>
            <a:off x="-11721" y="943232"/>
            <a:ext cx="6833284" cy="1744065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90421-89B9-A044-94EE-403CF4278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025" y="1526412"/>
            <a:ext cx="5717057" cy="691947"/>
          </a:xfrm>
        </p:spPr>
        <p:txBody>
          <a:bodyPr anchor="ctr"/>
          <a:lstStyle>
            <a:lvl1pPr>
              <a:defRPr sz="3400" b="0" i="0"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r>
              <a:rPr lang="en-US" dirty="0"/>
              <a:t>Page Title for a text-only page lorem ipsum dolor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D348-BFE2-004B-9687-91DFDC8A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ilroy" pitchFamily="2" charset="77"/>
              </a:defRPr>
            </a:lvl1pPr>
          </a:lstStyle>
          <a:p>
            <a:fld id="{16B96F67-16A9-574A-A4BF-A2BB1FAEDE81}" type="slidenum">
              <a:rPr lang="en-US" smtClean="0"/>
              <a:pPr/>
              <a:t>‹#›</a:t>
            </a:fld>
            <a:endParaRPr lang="en-US">
              <a:latin typeface="Gilroy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1FFBF3C-D8CD-394E-B9E7-CCF92E8E0CD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024447" y="2937401"/>
            <a:ext cx="8143103" cy="2502834"/>
          </a:xfrm>
        </p:spPr>
        <p:txBody>
          <a:bodyPr anchor="t"/>
          <a:lstStyle>
            <a:lvl1pPr marL="0" indent="0">
              <a:lnSpc>
                <a:spcPts val="2600"/>
              </a:lnSpc>
              <a:buNone/>
              <a:defRPr sz="1800" b="0" i="0">
                <a:latin typeface="Gilroy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page that is all text. Adjust box height so text fits nicely.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83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071E-A6AF-4031-A1B8-D9E9AA16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53F39-04F6-480F-B3F6-3EE7F8CB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9370D-EC23-4F83-9C13-ABD1AE52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3CB16B-9AFC-44FE-A846-521055DF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2FAC5C7-6DC3-4372-A10C-CFE33A9FF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80" y="5819887"/>
            <a:ext cx="1112903" cy="8856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A82A9B-5F7C-4F78-BC91-D33022DAE1BF}"/>
              </a:ext>
            </a:extLst>
          </p:cNvPr>
          <p:cNvCxnSpPr/>
          <p:nvPr userDrawn="1"/>
        </p:nvCxnSpPr>
        <p:spPr>
          <a:xfrm>
            <a:off x="462581" y="365125"/>
            <a:ext cx="0" cy="5325670"/>
          </a:xfrm>
          <a:prstGeom prst="line">
            <a:avLst/>
          </a:prstGeom>
          <a:ln w="19050">
            <a:solidFill>
              <a:srgbClr val="007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0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7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DD3AE9-E833-854B-A386-EAB8703064EC}"/>
              </a:ext>
            </a:extLst>
          </p:cNvPr>
          <p:cNvSpPr/>
          <p:nvPr userDrawn="1"/>
        </p:nvSpPr>
        <p:spPr>
          <a:xfrm>
            <a:off x="7299518" y="1166444"/>
            <a:ext cx="4892482" cy="4970585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0B5D1-D10B-DA4F-AE00-A3CC1405E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627" y="2508738"/>
            <a:ext cx="6369588" cy="1201615"/>
          </a:xfrm>
        </p:spPr>
        <p:txBody>
          <a:bodyPr anchor="b"/>
          <a:lstStyle>
            <a:lvl1pPr algn="l">
              <a:defRPr sz="7200" b="1" i="0">
                <a:solidFill>
                  <a:schemeClr val="bg1"/>
                </a:solidFill>
                <a:latin typeface="Gilroy SemiBold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DFC915-29D7-AA48-A03D-35B5F77231A0}"/>
              </a:ext>
            </a:extLst>
          </p:cNvPr>
          <p:cNvSpPr/>
          <p:nvPr userDrawn="1"/>
        </p:nvSpPr>
        <p:spPr>
          <a:xfrm>
            <a:off x="6950788" y="943707"/>
            <a:ext cx="4892482" cy="497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786DA-C6D2-184C-A26A-93323A18E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6356" y="1602889"/>
            <a:ext cx="4542112" cy="361457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5CA1B95-CC6F-E24D-81FF-38B39C1D8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626" y="3739659"/>
            <a:ext cx="6369587" cy="668217"/>
          </a:xfrm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791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5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6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2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7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F67-16A9-574A-A4BF-A2BB1FAEDE81}" type="slidenum">
              <a:rPr lang="en-US" smtClean="0"/>
              <a:pPr/>
              <a:t>‹#›</a:t>
            </a:fld>
            <a:endParaRPr lang="en-US" dirty="0">
              <a:latin typeface="Gilro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222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2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3" r:id="rId12"/>
    <p:sldLayoutId id="2147483664" r:id="rId13"/>
    <p:sldLayoutId id="21474836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xpediting@Quenchwater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AE7E-62B7-C24D-92FF-C59346D98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Enablement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DB40-3B68-E64B-AE36-BEFD2E9B4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105207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6112933" y="1331843"/>
            <a:ext cx="6096000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5B7BC6-15AA-4573-8A55-27FA6B33238E}"/>
              </a:ext>
            </a:extLst>
          </p:cNvPr>
          <p:cNvSpPr/>
          <p:nvPr/>
        </p:nvSpPr>
        <p:spPr>
          <a:xfrm>
            <a:off x="10070405" y="1277"/>
            <a:ext cx="2131533" cy="2179215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519FD-D9A2-4426-A099-99ACEBD9CA4F}"/>
              </a:ext>
            </a:extLst>
          </p:cNvPr>
          <p:cNvSpPr/>
          <p:nvPr/>
        </p:nvSpPr>
        <p:spPr>
          <a:xfrm>
            <a:off x="9919252" y="198782"/>
            <a:ext cx="2078432" cy="198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9E280F-8D40-4BE9-BC0F-2C36FFCB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New tools – </a:t>
            </a:r>
            <a:r>
              <a:rPr lang="en-US" dirty="0" err="1"/>
              <a:t>HighSpot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5AAA44-5290-4994-85D2-4F7A47656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5" r="8082" b="45392"/>
          <a:stretch/>
        </p:blipFill>
        <p:spPr>
          <a:xfrm>
            <a:off x="508963" y="1331841"/>
            <a:ext cx="5299171" cy="54836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DA1942-6510-4E45-8EE0-AF068C8215A8}"/>
              </a:ext>
            </a:extLst>
          </p:cNvPr>
          <p:cNvSpPr/>
          <p:nvPr/>
        </p:nvSpPr>
        <p:spPr>
          <a:xfrm>
            <a:off x="508963" y="1034617"/>
            <a:ext cx="531706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 customized landing page for prospects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4FF899E-13BF-4CAE-8305-E5AD8C2B9373}"/>
              </a:ext>
            </a:extLst>
          </p:cNvPr>
          <p:cNvSpPr/>
          <p:nvPr/>
        </p:nvSpPr>
        <p:spPr>
          <a:xfrm>
            <a:off x="6317097" y="2497667"/>
            <a:ext cx="3377236" cy="626533"/>
          </a:xfrm>
          <a:prstGeom prst="wedgeRectCallout">
            <a:avLst>
              <a:gd name="adj1" fmla="val -65708"/>
              <a:gd name="adj2" fmla="val -41384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Easy to update prospect logo to provide custom look and feel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687643E-53DE-4AB6-A7FC-15E9AC281DB2}"/>
              </a:ext>
            </a:extLst>
          </p:cNvPr>
          <p:cNvSpPr/>
          <p:nvPr/>
        </p:nvSpPr>
        <p:spPr>
          <a:xfrm>
            <a:off x="6317097" y="3310467"/>
            <a:ext cx="3377236" cy="626533"/>
          </a:xfrm>
          <a:prstGeom prst="wedgeRectCallout">
            <a:avLst>
              <a:gd name="adj1" fmla="val -182032"/>
              <a:gd name="adj2" fmla="val -17060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Key stats for why Quench is a winning choice for customers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A2EA60F-39F4-49A6-8B9A-BD8317AC2890}"/>
              </a:ext>
            </a:extLst>
          </p:cNvPr>
          <p:cNvSpPr/>
          <p:nvPr/>
        </p:nvSpPr>
        <p:spPr>
          <a:xfrm>
            <a:off x="6317097" y="4666026"/>
            <a:ext cx="3377236" cy="626533"/>
          </a:xfrm>
          <a:prstGeom prst="wedgeRectCallout">
            <a:avLst>
              <a:gd name="adj1" fmla="val -92533"/>
              <a:gd name="adj2" fmla="val -54898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Selected collateral that is up to date and vertical industry-specific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6525423-5204-4503-B434-C5D2F7D176DF}"/>
              </a:ext>
            </a:extLst>
          </p:cNvPr>
          <p:cNvSpPr/>
          <p:nvPr/>
        </p:nvSpPr>
        <p:spPr>
          <a:xfrm>
            <a:off x="6317097" y="5765800"/>
            <a:ext cx="3377236" cy="828943"/>
          </a:xfrm>
          <a:prstGeom prst="wedgeRectCallout">
            <a:avLst>
              <a:gd name="adj1" fmla="val -92533"/>
              <a:gd name="adj2" fmla="val -54898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All easy to set up by reps (&lt;15 min per page), with the latest collateral at your fingertips</a:t>
            </a:r>
          </a:p>
        </p:txBody>
      </p:sp>
    </p:spTree>
    <p:extLst>
      <p:ext uri="{BB962C8B-B14F-4D97-AF65-F5344CB8AC3E}">
        <p14:creationId xmlns:p14="http://schemas.microsoft.com/office/powerpoint/2010/main" val="23708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E3BF-7641-D447-B00F-EACC8CAD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expect </a:t>
            </a:r>
            <a:r>
              <a:rPr lang="en-US" dirty="0" err="1"/>
              <a:t>HighSpot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2973A-72BE-45AD-B64F-2EAA6FE5B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Configuration (led by Megan and in partnership with IT) happening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to all Field and Inside reps early March!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and set-up guides to be provided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evaluate benefits and usage throughout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AA664-FFDE-4D37-A6B0-0DE513700FED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D6E51-CB72-42CF-80B7-8B6F80CA2A38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78562-9366-40F3-B38A-E059583A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2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New tools – SalesLoft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035258-63C3-445E-9146-A033B5EC7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682" y="2993962"/>
            <a:ext cx="2171812" cy="3283119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CDC515-9979-4BBA-A430-38AB489D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6" y="2993962"/>
            <a:ext cx="4819898" cy="2444876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DE7800-95C6-424C-A7E0-7F926EAE6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552" y="2993962"/>
            <a:ext cx="4525241" cy="32831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38DACF-DAE3-4A78-B9ED-98A7673154DF}"/>
              </a:ext>
            </a:extLst>
          </p:cNvPr>
          <p:cNvSpPr/>
          <p:nvPr/>
        </p:nvSpPr>
        <p:spPr>
          <a:xfrm>
            <a:off x="131676" y="2556933"/>
            <a:ext cx="4819898" cy="43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Automatically defined lead contact cadences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36D2BE-58BA-414B-B44F-F3B733710156}"/>
              </a:ext>
            </a:extLst>
          </p:cNvPr>
          <p:cNvSpPr/>
          <p:nvPr/>
        </p:nvSpPr>
        <p:spPr>
          <a:xfrm>
            <a:off x="5144682" y="2556933"/>
            <a:ext cx="2169826" cy="43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Priority lead scoring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ADF30-315D-4E61-A17A-10A62A8838F5}"/>
              </a:ext>
            </a:extLst>
          </p:cNvPr>
          <p:cNvSpPr/>
          <p:nvPr/>
        </p:nvSpPr>
        <p:spPr>
          <a:xfrm>
            <a:off x="7406552" y="2556933"/>
            <a:ext cx="4525240" cy="43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Live in-call management coaching or support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E024E-823B-44E4-AF76-80847E726EA1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D51962-1C79-483A-AA90-21851B374CA9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6D2A00-4FF0-4F19-A0EE-67353E68FE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4834D2-BD3A-4D36-94F8-98A1B1C86D6A}"/>
              </a:ext>
            </a:extLst>
          </p:cNvPr>
          <p:cNvSpPr txBox="1"/>
          <p:nvPr/>
        </p:nvSpPr>
        <p:spPr>
          <a:xfrm>
            <a:off x="203200" y="1867652"/>
            <a:ext cx="1172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5A8"/>
                </a:solidFill>
              </a:rPr>
              <a:t>Maximize opportunities and revenue through improved lead engagement, prioritization, and coaching</a:t>
            </a:r>
          </a:p>
        </p:txBody>
      </p:sp>
    </p:spTree>
    <p:extLst>
      <p:ext uri="{BB962C8B-B14F-4D97-AF65-F5344CB8AC3E}">
        <p14:creationId xmlns:p14="http://schemas.microsoft.com/office/powerpoint/2010/main" val="364081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New tools – SalesLoft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6096000" y="1331841"/>
            <a:ext cx="6096000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00A31A-CD0E-4143-B4DD-A46A820A12E7}"/>
              </a:ext>
            </a:extLst>
          </p:cNvPr>
          <p:cNvSpPr txBox="1">
            <a:spLocks/>
          </p:cNvSpPr>
          <p:nvPr/>
        </p:nvSpPr>
        <p:spPr>
          <a:xfrm>
            <a:off x="816220" y="1785763"/>
            <a:ext cx="11147179" cy="4555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u="sng" dirty="0">
                <a:solidFill>
                  <a:srgbClr val="0075A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SalesLoft delivers</a:t>
            </a:r>
            <a:endParaRPr lang="en-US" b="1" u="sng" dirty="0">
              <a:solidFill>
                <a:srgbClr val="0075A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612777-6DBC-4CD1-8345-77BBECEA60DB}"/>
              </a:ext>
            </a:extLst>
          </p:cNvPr>
          <p:cNvSpPr txBox="1">
            <a:spLocks/>
          </p:cNvSpPr>
          <p:nvPr/>
        </p:nvSpPr>
        <p:spPr>
          <a:xfrm>
            <a:off x="608786" y="2351301"/>
            <a:ext cx="5279780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Automated lead cadence</a:t>
            </a:r>
          </a:p>
          <a:p>
            <a:pPr marL="228600" lvl="1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Lead Scoring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Dialer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(local number)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Activity auto-logged in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QForce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Live Call Studio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–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anagement can listen in or join live calls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Evolving Workflows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upgraded analytics on what is working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4CADF12-B051-4EF9-9122-97C1C580AA11}"/>
              </a:ext>
            </a:extLst>
          </p:cNvPr>
          <p:cNvSpPr txBox="1">
            <a:spLocks/>
          </p:cNvSpPr>
          <p:nvPr/>
        </p:nvSpPr>
        <p:spPr>
          <a:xfrm>
            <a:off x="6606135" y="2351301"/>
            <a:ext cx="5564698" cy="11454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Increased lead-to-opportunity conversion rates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opportunities = More Revenue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2117C8-6441-4D5F-AEE1-A2D3A553C13A}"/>
              </a:ext>
            </a:extLst>
          </p:cNvPr>
          <p:cNvSpPr txBox="1">
            <a:spLocks/>
          </p:cNvSpPr>
          <p:nvPr/>
        </p:nvSpPr>
        <p:spPr>
          <a:xfrm>
            <a:off x="6606135" y="3819692"/>
            <a:ext cx="5564698" cy="417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Increased pipeline visibility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8A31DD7-F444-4DF6-9A35-C61852FAC6DB}"/>
              </a:ext>
            </a:extLst>
          </p:cNvPr>
          <p:cNvSpPr txBox="1">
            <a:spLocks/>
          </p:cNvSpPr>
          <p:nvPr/>
        </p:nvSpPr>
        <p:spPr>
          <a:xfrm>
            <a:off x="6606135" y="4540200"/>
            <a:ext cx="5564698" cy="417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Live on-call coaching and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mgmt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 support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5E42769-F021-49FB-86F2-6EBFD16F24A7}"/>
              </a:ext>
            </a:extLst>
          </p:cNvPr>
          <p:cNvSpPr txBox="1">
            <a:spLocks/>
          </p:cNvSpPr>
          <p:nvPr/>
        </p:nvSpPr>
        <p:spPr>
          <a:xfrm>
            <a:off x="6606135" y="5417053"/>
            <a:ext cx="5564698" cy="7382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Continuous improvement based on smart feedback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23915-97BC-45F3-B077-CEB809B534C6}"/>
              </a:ext>
            </a:extLst>
          </p:cNvPr>
          <p:cNvSpPr/>
          <p:nvPr/>
        </p:nvSpPr>
        <p:spPr>
          <a:xfrm>
            <a:off x="10070405" y="1278"/>
            <a:ext cx="2131533" cy="2047400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00224-E0EF-47D0-B8A9-E4CFABE917EA}"/>
              </a:ext>
            </a:extLst>
          </p:cNvPr>
          <p:cNvSpPr/>
          <p:nvPr/>
        </p:nvSpPr>
        <p:spPr>
          <a:xfrm>
            <a:off x="9919252" y="198782"/>
            <a:ext cx="2078432" cy="184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8770C8-3470-4980-B509-17BDF4F5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1159D9-9EE0-5B4F-92D3-7F62E72364D5}"/>
              </a:ext>
            </a:extLst>
          </p:cNvPr>
          <p:cNvSpPr txBox="1">
            <a:spLocks/>
          </p:cNvSpPr>
          <p:nvPr/>
        </p:nvSpPr>
        <p:spPr>
          <a:xfrm>
            <a:off x="6838122" y="1839734"/>
            <a:ext cx="4537658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u="sng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Why this benefits YOU</a:t>
            </a:r>
            <a:endParaRPr lang="en-US" b="1" u="sng" dirty="0">
              <a:solidFill>
                <a:schemeClr val="accent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E3BF-7641-D447-B00F-EACC8CAD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expect SalesLoft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2973A-72BE-45AD-B64F-2EAA6FE5B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Configuration (led by Kevin and in partnership with IT) happening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to all Inside reps February 1</a:t>
            </a:r>
            <a:r>
              <a:rPr lang="en-US" baseline="30000" dirty="0"/>
              <a:t>st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and set-up guides to be provided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evaluate benefits and usage throughout 2022, including for potential broader rollout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47DC3-015E-4078-8115-888C6F644BBF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B7155-A9BA-499B-B52D-1F57E126FD18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DBCB5-3C97-47CC-9151-6B5D3E2F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6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New tools – 360 account visibility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6096000" y="1331843"/>
            <a:ext cx="6096000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6976A3-8C8D-48D3-9AA2-A9D592062F4F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4537658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 u="sng" dirty="0">
                <a:solidFill>
                  <a:srgbClr val="0075A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Cross-functional sessions in November highlighted the need for account-level detail on:</a:t>
            </a:r>
            <a:endParaRPr lang="en-US" sz="2400" b="1" i="1" u="sng" dirty="0">
              <a:solidFill>
                <a:srgbClr val="0075A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orders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Cases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Calls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Installed products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Renewal dates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Upcoming invoices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478556-6112-415E-A558-686A0FCDEFB6}"/>
              </a:ext>
            </a:extLst>
          </p:cNvPr>
          <p:cNvSpPr txBox="1">
            <a:spLocks/>
          </p:cNvSpPr>
          <p:nvPr/>
        </p:nvSpPr>
        <p:spPr>
          <a:xfrm>
            <a:off x="6587066" y="1963365"/>
            <a:ext cx="4537658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Launching in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Qforce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2/1: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9AD23-9CA7-49DE-A193-A76D88872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 t="15872" r="25832" b="10571"/>
          <a:stretch/>
        </p:blipFill>
        <p:spPr bwMode="auto">
          <a:xfrm>
            <a:off x="6333067" y="2343737"/>
            <a:ext cx="4055674" cy="43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E632F-D68D-4767-A13A-B2A795EBDFF2}"/>
              </a:ext>
            </a:extLst>
          </p:cNvPr>
          <p:cNvSpPr/>
          <p:nvPr/>
        </p:nvSpPr>
        <p:spPr>
          <a:xfrm>
            <a:off x="8128000" y="2556933"/>
            <a:ext cx="1143000" cy="62653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7A8BB7-2005-422C-B8B2-80470C55688C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C01E8-5ACE-4A64-A3BB-703A23FABFBB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92C088-2FE9-4F61-BE42-F3EAA61B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F7D773-5080-4AEE-83AE-02BAF2717646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157A4-708C-4DC1-B666-3E3FEE2E2A73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317F3-DB90-42AF-81B2-96A86FEE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New tools – 360 account visibility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6BF03-2D8F-46DC-AEC0-8C96AF764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" t="28148" r="5694" b="1755"/>
          <a:stretch/>
        </p:blipFill>
        <p:spPr>
          <a:xfrm>
            <a:off x="143933" y="1610453"/>
            <a:ext cx="11353800" cy="480728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1BA59D0-140C-4CD3-8050-13F9BEE6605F}"/>
              </a:ext>
            </a:extLst>
          </p:cNvPr>
          <p:cNvSpPr/>
          <p:nvPr/>
        </p:nvSpPr>
        <p:spPr>
          <a:xfrm>
            <a:off x="1439333" y="2396067"/>
            <a:ext cx="3970867" cy="287866"/>
          </a:xfrm>
          <a:prstGeom prst="wedgeRectCallout">
            <a:avLst>
              <a:gd name="adj1" fmla="val 14988"/>
              <a:gd name="adj2" fmla="val -140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Account and Parent-level info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6217CC8-A21B-408D-A09E-CB3B178AF35F}"/>
              </a:ext>
            </a:extLst>
          </p:cNvPr>
          <p:cNvSpPr/>
          <p:nvPr/>
        </p:nvSpPr>
        <p:spPr>
          <a:xfrm>
            <a:off x="7984067" y="2429933"/>
            <a:ext cx="1604433" cy="728133"/>
          </a:xfrm>
          <a:prstGeom prst="wedgeRectCallout">
            <a:avLst>
              <a:gd name="adj1" fmla="val 18682"/>
              <a:gd name="adj2" fmla="val -71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Recent Feedback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309734B-5959-4A22-A8F0-47A3A60ED6EA}"/>
              </a:ext>
            </a:extLst>
          </p:cNvPr>
          <p:cNvSpPr/>
          <p:nvPr/>
        </p:nvSpPr>
        <p:spPr>
          <a:xfrm>
            <a:off x="4800601" y="3285960"/>
            <a:ext cx="1604433" cy="728133"/>
          </a:xfrm>
          <a:prstGeom prst="wedgeRectCallout">
            <a:avLst>
              <a:gd name="adj1" fmla="val -137519"/>
              <a:gd name="adj2" fmla="val 11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Work Orders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D1EFC46-2F25-4BEF-B26E-6F8A97FFF2A1}"/>
              </a:ext>
            </a:extLst>
          </p:cNvPr>
          <p:cNvSpPr/>
          <p:nvPr/>
        </p:nvSpPr>
        <p:spPr>
          <a:xfrm>
            <a:off x="9283700" y="3436676"/>
            <a:ext cx="1604433" cy="369192"/>
          </a:xfrm>
          <a:prstGeom prst="wedgeRectCallout">
            <a:avLst>
              <a:gd name="adj1" fmla="val -115355"/>
              <a:gd name="adj2" fmla="val 23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Cases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AA481A1-958D-4D96-94E0-D80DA914CE50}"/>
              </a:ext>
            </a:extLst>
          </p:cNvPr>
          <p:cNvSpPr/>
          <p:nvPr/>
        </p:nvSpPr>
        <p:spPr>
          <a:xfrm>
            <a:off x="4800601" y="5312834"/>
            <a:ext cx="1604433" cy="369192"/>
          </a:xfrm>
          <a:prstGeom prst="wedgeRectCallout">
            <a:avLst>
              <a:gd name="adj1" fmla="val -77888"/>
              <a:gd name="adj2" fmla="val -15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Recent Calls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54F36A5-3990-4880-9C26-9CABCCFE4985}"/>
              </a:ext>
            </a:extLst>
          </p:cNvPr>
          <p:cNvSpPr/>
          <p:nvPr/>
        </p:nvSpPr>
        <p:spPr>
          <a:xfrm>
            <a:off x="143933" y="3192725"/>
            <a:ext cx="1969463" cy="913608"/>
          </a:xfrm>
          <a:prstGeom prst="wedgeRectCallout">
            <a:avLst>
              <a:gd name="adj1" fmla="val 30585"/>
              <a:gd name="adj2" fmla="val -68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Toggle in-progress vs. recently completed</a:t>
            </a:r>
          </a:p>
        </p:txBody>
      </p:sp>
    </p:spTree>
    <p:extLst>
      <p:ext uri="{BB962C8B-B14F-4D97-AF65-F5344CB8AC3E}">
        <p14:creationId xmlns:p14="http://schemas.microsoft.com/office/powerpoint/2010/main" val="18863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7A33F1-24C6-401B-9014-6E1671C6DDA5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3753FA-A8EA-4385-A061-A5E09270FD62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47537-3C55-4CF7-B1AE-B7564D7C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0E3BF-7641-D447-B00F-EACC8CAD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5" y="1526412"/>
            <a:ext cx="6240442" cy="691947"/>
          </a:xfrm>
        </p:spPr>
        <p:txBody>
          <a:bodyPr>
            <a:normAutofit/>
          </a:bodyPr>
          <a:lstStyle/>
          <a:p>
            <a:r>
              <a:rPr lang="en-US" dirty="0"/>
              <a:t>When to expect Account Visibility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5387A59-BB15-431C-A998-9273CC5BE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4447" y="2937401"/>
            <a:ext cx="8143103" cy="25028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 team has developed ‘Version 1.0’, based on Director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to all reps within </a:t>
            </a:r>
            <a:r>
              <a:rPr lang="en-US" dirty="0" err="1"/>
              <a:t>QForce</a:t>
            </a:r>
            <a:r>
              <a:rPr lang="en-US" dirty="0"/>
              <a:t> on February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improvements through a regular release cycle, based on your feedback and emerging business priorities</a:t>
            </a:r>
          </a:p>
        </p:txBody>
      </p:sp>
    </p:spTree>
    <p:extLst>
      <p:ext uri="{BB962C8B-B14F-4D97-AF65-F5344CB8AC3E}">
        <p14:creationId xmlns:p14="http://schemas.microsoft.com/office/powerpoint/2010/main" val="240163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70C139F-4EE9-4F8F-85A3-4B7F42866854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A27E3E-6BA8-4AD3-A2B8-17A08E4D0612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825A7B-AC04-4A0C-8EDF-7C8B2F98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0E3BF-7641-D447-B00F-EACC8CAD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31" y="1375624"/>
            <a:ext cx="5925221" cy="691947"/>
          </a:xfrm>
        </p:spPr>
        <p:txBody>
          <a:bodyPr>
            <a:normAutofit/>
          </a:bodyPr>
          <a:lstStyle/>
          <a:p>
            <a:r>
              <a:rPr lang="en-US" dirty="0"/>
              <a:t>Enablement topics for today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921BA-B020-4C27-B842-C18660185FDF}"/>
              </a:ext>
            </a:extLst>
          </p:cNvPr>
          <p:cNvSpPr/>
          <p:nvPr/>
        </p:nvSpPr>
        <p:spPr>
          <a:xfrm>
            <a:off x="2027766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What is ‘Sales Enablement?’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A03B0-75F6-4BD0-A503-6D00ADB49F15}"/>
              </a:ext>
            </a:extLst>
          </p:cNvPr>
          <p:cNvSpPr/>
          <p:nvPr/>
        </p:nvSpPr>
        <p:spPr>
          <a:xfrm>
            <a:off x="2027766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5A08A-AD36-4977-BEE5-D92EC18955B7}"/>
              </a:ext>
            </a:extLst>
          </p:cNvPr>
          <p:cNvSpPr/>
          <p:nvPr/>
        </p:nvSpPr>
        <p:spPr>
          <a:xfrm>
            <a:off x="4906432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New Sales Tools + Visibility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32D51-CC01-414B-936B-1B5245F015AB}"/>
              </a:ext>
            </a:extLst>
          </p:cNvPr>
          <p:cNvSpPr/>
          <p:nvPr/>
        </p:nvSpPr>
        <p:spPr>
          <a:xfrm>
            <a:off x="4906432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C932F-FD27-40B1-857D-25B3F91EA49B}"/>
              </a:ext>
            </a:extLst>
          </p:cNvPr>
          <p:cNvSpPr/>
          <p:nvPr/>
        </p:nvSpPr>
        <p:spPr>
          <a:xfrm>
            <a:off x="7785099" y="2971799"/>
            <a:ext cx="2696634" cy="6688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Customer Service Transformation: </a:t>
            </a:r>
            <a:r>
              <a:rPr lang="en-US" b="1" dirty="0"/>
              <a:t>Quality First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B727A-8A14-45C0-9527-917AE1096BB4}"/>
              </a:ext>
            </a:extLst>
          </p:cNvPr>
          <p:cNvSpPr/>
          <p:nvPr/>
        </p:nvSpPr>
        <p:spPr>
          <a:xfrm>
            <a:off x="7785099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7032A-64A1-4732-BFC0-EB958259ABDE}"/>
              </a:ext>
            </a:extLst>
          </p:cNvPr>
          <p:cNvSpPr txBox="1"/>
          <p:nvPr/>
        </p:nvSpPr>
        <p:spPr>
          <a:xfrm>
            <a:off x="2027766" y="3733800"/>
            <a:ext cx="269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Overview of the Sales Enablement function and key goals for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45573-788F-4BA5-B2AE-2EE6CD5ADF41}"/>
              </a:ext>
            </a:extLst>
          </p:cNvPr>
          <p:cNvSpPr txBox="1"/>
          <p:nvPr/>
        </p:nvSpPr>
        <p:spPr>
          <a:xfrm>
            <a:off x="4906433" y="3733800"/>
            <a:ext cx="269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Introduction of new tools and data visibility for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4EA53-6E11-4CFE-9BB2-F7240527FA3A}"/>
              </a:ext>
            </a:extLst>
          </p:cNvPr>
          <p:cNvSpPr txBox="1"/>
          <p:nvPr/>
        </p:nvSpPr>
        <p:spPr>
          <a:xfrm>
            <a:off x="7785098" y="3733800"/>
            <a:ext cx="2696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Overview of the Customer Service Transformation set to launch across Customer Care, Field Service, and Supply Chain</a:t>
            </a:r>
          </a:p>
        </p:txBody>
      </p:sp>
    </p:spTree>
    <p:extLst>
      <p:ext uri="{BB962C8B-B14F-4D97-AF65-F5344CB8AC3E}">
        <p14:creationId xmlns:p14="http://schemas.microsoft.com/office/powerpoint/2010/main" val="179426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Starting point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5674679" y="1331841"/>
            <a:ext cx="6517321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ekkoHeaderBox637771074671322130">
            <a:extLst>
              <a:ext uri="{FF2B5EF4-FFF2-40B4-BE49-F238E27FC236}">
                <a16:creationId xmlns:a16="http://schemas.microsoft.com/office/drawing/2014/main" id="{184CA06A-0893-49BA-B4E0-54F8DC633037}"/>
              </a:ext>
            </a:extLst>
          </p:cNvPr>
          <p:cNvSpPr/>
          <p:nvPr/>
        </p:nvSpPr>
        <p:spPr>
          <a:xfrm>
            <a:off x="392726" y="1825625"/>
            <a:ext cx="5130800" cy="381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Recognize our current challenges…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A48B-B594-4BC9-9344-97F6A85EFDCD}"/>
              </a:ext>
            </a:extLst>
          </p:cNvPr>
          <p:cNvSpPr txBox="1"/>
          <p:nvPr/>
        </p:nvSpPr>
        <p:spPr>
          <a:xfrm>
            <a:off x="392726" y="2286000"/>
            <a:ext cx="5130800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Only 72% of Account Inquiry cases</a:t>
            </a:r>
            <a:r>
              <a:rPr lang="en-US" sz="2000" dirty="0"/>
              <a:t> resolved within SLA in 2021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Install </a:t>
            </a:r>
            <a:r>
              <a:rPr lang="en-US" sz="2000" dirty="0">
                <a:solidFill>
                  <a:srgbClr val="C00000"/>
                </a:solidFill>
              </a:rPr>
              <a:t>backlog increased on average by 82% </a:t>
            </a:r>
            <a:r>
              <a:rPr lang="en-US" sz="2000" dirty="0"/>
              <a:t>from 2020 to 2021 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$600K+ write off in 2021 due to inventory variance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Communication breakdowns internally and with customers</a:t>
            </a:r>
            <a:r>
              <a:rPr lang="en-US" sz="2000" dirty="0"/>
              <a:t>, resulting in frustration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Drop in our customer Net Promoter Score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643712-708D-402D-B500-466840F31769}"/>
              </a:ext>
            </a:extLst>
          </p:cNvPr>
          <p:cNvSpPr/>
          <p:nvPr/>
        </p:nvSpPr>
        <p:spPr>
          <a:xfrm>
            <a:off x="5777526" y="5441950"/>
            <a:ext cx="5130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180B7"/>
                </a:solidFill>
              </a:rPr>
              <a:t>Need to improve, though important to remember our strengths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E2C38-BE36-477B-967E-2A497DE38F67}"/>
              </a:ext>
            </a:extLst>
          </p:cNvPr>
          <p:cNvSpPr/>
          <p:nvPr/>
        </p:nvSpPr>
        <p:spPr>
          <a:xfrm>
            <a:off x="10070405" y="1277"/>
            <a:ext cx="2131533" cy="210887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2066AC-9795-48FD-8593-6E032FC684DC}"/>
              </a:ext>
            </a:extLst>
          </p:cNvPr>
          <p:cNvSpPr/>
          <p:nvPr/>
        </p:nvSpPr>
        <p:spPr>
          <a:xfrm>
            <a:off x="9919252" y="198782"/>
            <a:ext cx="2078432" cy="1911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438C2B-AC2B-447E-8CCF-D7EEB4CACC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11" name="MekkoHeaderBox637771074671322130637771074671671685">
            <a:extLst>
              <a:ext uri="{FF2B5EF4-FFF2-40B4-BE49-F238E27FC236}">
                <a16:creationId xmlns:a16="http://schemas.microsoft.com/office/drawing/2014/main" id="{01B8B6A3-64DB-40CD-88B8-D85B3B08BE7B}"/>
              </a:ext>
            </a:extLst>
          </p:cNvPr>
          <p:cNvSpPr/>
          <p:nvPr/>
        </p:nvSpPr>
        <p:spPr>
          <a:xfrm>
            <a:off x="5777526" y="1825625"/>
            <a:ext cx="5130800" cy="381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…while not overlooking our successes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32E6F-2C97-4BBE-A207-B36A51200C65}"/>
              </a:ext>
            </a:extLst>
          </p:cNvPr>
          <p:cNvSpPr txBox="1"/>
          <p:nvPr/>
        </p:nvSpPr>
        <p:spPr>
          <a:xfrm>
            <a:off x="5777526" y="2286000"/>
            <a:ext cx="513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Churn ended the year at 7.4% </a:t>
            </a:r>
            <a:r>
              <a:rPr lang="en-US" sz="2000" dirty="0"/>
              <a:t>- down near 2019 levels (from 8.9% end of 2020)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Record </a:t>
            </a:r>
            <a:r>
              <a:rPr lang="en-US" sz="2000" dirty="0">
                <a:solidFill>
                  <a:srgbClr val="00B050"/>
                </a:solidFill>
              </a:rPr>
              <a:t>23,300 installs completed </a:t>
            </a:r>
            <a:r>
              <a:rPr lang="en-US" sz="2000" dirty="0"/>
              <a:t>in 2021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Additional </a:t>
            </a:r>
            <a:r>
              <a:rPr lang="en-US" sz="2000" dirty="0">
                <a:solidFill>
                  <a:srgbClr val="00B050"/>
                </a:solidFill>
              </a:rPr>
              <a:t>15,500 units added via M&amp;A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Break-fix </a:t>
            </a:r>
            <a:r>
              <a:rPr lang="en-US" sz="2000" dirty="0">
                <a:solidFill>
                  <a:srgbClr val="00B050"/>
                </a:solidFill>
              </a:rPr>
              <a:t>on-time rating increased from 79% to 85% </a:t>
            </a:r>
            <a:r>
              <a:rPr lang="en-US" sz="2000" dirty="0"/>
              <a:t>(even with 9% higher volumes)</a:t>
            </a:r>
          </a:p>
        </p:txBody>
      </p:sp>
    </p:spTree>
    <p:extLst>
      <p:ext uri="{BB962C8B-B14F-4D97-AF65-F5344CB8AC3E}">
        <p14:creationId xmlns:p14="http://schemas.microsoft.com/office/powerpoint/2010/main" val="428641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E3BF-7641-D447-B00F-EACC8CAD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25" y="1439790"/>
            <a:ext cx="5972113" cy="691947"/>
          </a:xfrm>
        </p:spPr>
        <p:txBody>
          <a:bodyPr>
            <a:normAutofit/>
          </a:bodyPr>
          <a:lstStyle/>
          <a:p>
            <a:r>
              <a:rPr lang="en-US" dirty="0"/>
              <a:t>Enablement topics for today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921BA-B020-4C27-B842-C18660185FDF}"/>
              </a:ext>
            </a:extLst>
          </p:cNvPr>
          <p:cNvSpPr/>
          <p:nvPr/>
        </p:nvSpPr>
        <p:spPr>
          <a:xfrm>
            <a:off x="2027766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What is ‘Sales Enablement?’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A03B0-75F6-4BD0-A503-6D00ADB49F15}"/>
              </a:ext>
            </a:extLst>
          </p:cNvPr>
          <p:cNvSpPr/>
          <p:nvPr/>
        </p:nvSpPr>
        <p:spPr>
          <a:xfrm>
            <a:off x="2027766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5A08A-AD36-4977-BEE5-D92EC18955B7}"/>
              </a:ext>
            </a:extLst>
          </p:cNvPr>
          <p:cNvSpPr/>
          <p:nvPr/>
        </p:nvSpPr>
        <p:spPr>
          <a:xfrm>
            <a:off x="4906432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New Sales Tools + Visibility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32D51-CC01-414B-936B-1B5245F015AB}"/>
              </a:ext>
            </a:extLst>
          </p:cNvPr>
          <p:cNvSpPr/>
          <p:nvPr/>
        </p:nvSpPr>
        <p:spPr>
          <a:xfrm>
            <a:off x="4906432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C932F-FD27-40B1-857D-25B3F91EA49B}"/>
              </a:ext>
            </a:extLst>
          </p:cNvPr>
          <p:cNvSpPr/>
          <p:nvPr/>
        </p:nvSpPr>
        <p:spPr>
          <a:xfrm>
            <a:off x="7785099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Customer Service Transformation: </a:t>
            </a:r>
            <a:r>
              <a:rPr lang="en-US" b="1" dirty="0"/>
              <a:t>Quality First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B727A-8A14-45C0-9527-917AE1096BB4}"/>
              </a:ext>
            </a:extLst>
          </p:cNvPr>
          <p:cNvSpPr/>
          <p:nvPr/>
        </p:nvSpPr>
        <p:spPr>
          <a:xfrm>
            <a:off x="7785099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7032A-64A1-4732-BFC0-EB958259ABDE}"/>
              </a:ext>
            </a:extLst>
          </p:cNvPr>
          <p:cNvSpPr txBox="1"/>
          <p:nvPr/>
        </p:nvSpPr>
        <p:spPr>
          <a:xfrm>
            <a:off x="2027766" y="3733800"/>
            <a:ext cx="269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Overview of the Sales Enablement function and key goals for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45573-788F-4BA5-B2AE-2EE6CD5ADF41}"/>
              </a:ext>
            </a:extLst>
          </p:cNvPr>
          <p:cNvSpPr txBox="1"/>
          <p:nvPr/>
        </p:nvSpPr>
        <p:spPr>
          <a:xfrm>
            <a:off x="4906433" y="3733800"/>
            <a:ext cx="269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Introduction of new tools and data visibility for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4EA53-6E11-4CFE-9BB2-F7240527FA3A}"/>
              </a:ext>
            </a:extLst>
          </p:cNvPr>
          <p:cNvSpPr txBox="1"/>
          <p:nvPr/>
        </p:nvSpPr>
        <p:spPr>
          <a:xfrm>
            <a:off x="7785098" y="3733800"/>
            <a:ext cx="2696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Overview of the Customer Service Transformation set to launch across Customer Care, Field Service, and Supply Chain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0F1443-016F-43C1-BCFB-CBEA5F2B3572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B3E44A-D1B1-42E9-A61E-0D9929EC68C7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F00F24-21C9-45A6-A7D2-73D01DCA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9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/>
              <a:t>Customer Service transformation: </a:t>
            </a:r>
            <a:r>
              <a:rPr lang="en-US" sz="3200" b="1" dirty="0"/>
              <a:t>Quality First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8B1904-A09C-4E81-8077-A0073C2AEBD5}"/>
              </a:ext>
            </a:extLst>
          </p:cNvPr>
          <p:cNvSpPr/>
          <p:nvPr/>
        </p:nvSpPr>
        <p:spPr>
          <a:xfrm>
            <a:off x="737563" y="2859165"/>
            <a:ext cx="2417694" cy="914400"/>
          </a:xfrm>
          <a:prstGeom prst="rect">
            <a:avLst/>
          </a:prstGeom>
          <a:solidFill>
            <a:srgbClr val="9E3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Right part, Right person, Right place, Right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FB05D-D40F-421F-935B-702716C83AF7}"/>
              </a:ext>
            </a:extLst>
          </p:cNvPr>
          <p:cNvSpPr/>
          <p:nvPr/>
        </p:nvSpPr>
        <p:spPr>
          <a:xfrm>
            <a:off x="6334951" y="2859165"/>
            <a:ext cx="2417694" cy="914400"/>
          </a:xfrm>
          <a:prstGeom prst="rect">
            <a:avLst/>
          </a:prstGeom>
          <a:solidFill>
            <a:srgbClr val="248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Staff up to meet the needs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D983D6-225F-4B0E-83F8-C717024A9844}"/>
              </a:ext>
            </a:extLst>
          </p:cNvPr>
          <p:cNvSpPr/>
          <p:nvPr/>
        </p:nvSpPr>
        <p:spPr>
          <a:xfrm>
            <a:off x="3536257" y="2859165"/>
            <a:ext cx="2417694" cy="914400"/>
          </a:xfrm>
          <a:prstGeom prst="rect">
            <a:avLst/>
          </a:prstGeom>
          <a:solidFill>
            <a:srgbClr val="277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Structure Customer Care for success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650CBD-82F1-4D35-BA7D-C84E42108B8E}"/>
              </a:ext>
            </a:extLst>
          </p:cNvPr>
          <p:cNvSpPr/>
          <p:nvPr/>
        </p:nvSpPr>
        <p:spPr>
          <a:xfrm>
            <a:off x="9133645" y="2859165"/>
            <a:ext cx="2417694" cy="914400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Measure ourselves as our customers do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DECAF0-8031-4B3B-B35D-C577B675EFC7}"/>
              </a:ext>
            </a:extLst>
          </p:cNvPr>
          <p:cNvSpPr/>
          <p:nvPr/>
        </p:nvSpPr>
        <p:spPr>
          <a:xfrm>
            <a:off x="508963" y="263056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9E34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E3423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058337-A21E-46EC-B99B-1440B0858504}"/>
              </a:ext>
            </a:extLst>
          </p:cNvPr>
          <p:cNvSpPr txBox="1"/>
          <p:nvPr/>
        </p:nvSpPr>
        <p:spPr>
          <a:xfrm>
            <a:off x="737563" y="3773565"/>
            <a:ext cx="241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Pivot in emphasis in the field to </a:t>
            </a:r>
            <a:r>
              <a:rPr lang="en-US" sz="1600" b="1" i="1" dirty="0"/>
              <a:t>prioritize accurate count of local inventory and technician scheduling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521A8E-7A38-446E-8B65-B7097A1FE5C2}"/>
              </a:ext>
            </a:extLst>
          </p:cNvPr>
          <p:cNvSpPr txBox="1"/>
          <p:nvPr/>
        </p:nvSpPr>
        <p:spPr>
          <a:xfrm>
            <a:off x="6358003" y="3773565"/>
            <a:ext cx="2417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Add team members to </a:t>
            </a:r>
            <a:r>
              <a:rPr lang="en-US" sz="1600" b="1" i="1" dirty="0"/>
              <a:t>match demand across field service, supply chain, scheduling, call team, and account 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54FC3A-9813-4EA4-8FBF-8A21988E6C58}"/>
              </a:ext>
            </a:extLst>
          </p:cNvPr>
          <p:cNvSpPr txBox="1"/>
          <p:nvPr/>
        </p:nvSpPr>
        <p:spPr>
          <a:xfrm>
            <a:off x="3536257" y="3773565"/>
            <a:ext cx="241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Redesign customer care to </a:t>
            </a:r>
            <a:r>
              <a:rPr lang="en-US" sz="1600" b="1" i="1" dirty="0"/>
              <a:t>enable timely first contact resolution </a:t>
            </a:r>
            <a:r>
              <a:rPr lang="en-US" sz="1600" i="1" dirty="0"/>
              <a:t>across unique customer + case types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2C715-7E22-43A9-B807-3940D491445E}"/>
              </a:ext>
            </a:extLst>
          </p:cNvPr>
          <p:cNvSpPr txBox="1"/>
          <p:nvPr/>
        </p:nvSpPr>
        <p:spPr>
          <a:xfrm>
            <a:off x="9133645" y="3773565"/>
            <a:ext cx="241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Implement </a:t>
            </a:r>
            <a:r>
              <a:rPr lang="en-US" sz="1600" b="1" i="1" dirty="0"/>
              <a:t>management metrics in-line with the customer experience</a:t>
            </a:r>
            <a:r>
              <a:rPr lang="en-US" sz="1600" i="1" dirty="0"/>
              <a:t> – timely, frictionless</a:t>
            </a:r>
            <a:endParaRPr lang="en-US" sz="1600" b="1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FD583-B1AE-4FF7-ACB5-460F43A4853B}"/>
              </a:ext>
            </a:extLst>
          </p:cNvPr>
          <p:cNvSpPr/>
          <p:nvPr/>
        </p:nvSpPr>
        <p:spPr>
          <a:xfrm>
            <a:off x="6106351" y="263056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2484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8458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902405-E75E-403B-AB2E-DDC84D256228}"/>
              </a:ext>
            </a:extLst>
          </p:cNvPr>
          <p:cNvSpPr/>
          <p:nvPr/>
        </p:nvSpPr>
        <p:spPr>
          <a:xfrm>
            <a:off x="3307657" y="263056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2771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7717A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3A2878-494D-47E5-802D-0402E0200690}"/>
              </a:ext>
            </a:extLst>
          </p:cNvPr>
          <p:cNvSpPr/>
          <p:nvPr/>
        </p:nvSpPr>
        <p:spPr>
          <a:xfrm>
            <a:off x="8905045" y="263056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5556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5565A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512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260050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Core tenets of Field Service + Supply Chain redesign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B4C9378-5A43-40E1-A628-74C2C6897861}"/>
              </a:ext>
            </a:extLst>
          </p:cNvPr>
          <p:cNvSpPr txBox="1"/>
          <p:nvPr/>
        </p:nvSpPr>
        <p:spPr>
          <a:xfrm>
            <a:off x="1482084" y="1785764"/>
            <a:ext cx="1051560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Start with inventory accuracy – every day, every shed/warehouse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88 shed owners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Dedicated inventory control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Re-define field service territories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Allocate equipment in the field to prevent unexpected reschedules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Dedicated unit for each install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Safety stock for emergent demand</a:t>
            </a:r>
            <a:br>
              <a:rPr lang="en-US" sz="2000" b="1" dirty="0"/>
            </a:b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Consolidate a new team of Sales Inventory + Operations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product availability communication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Tighter connection to order volumes</a:t>
            </a:r>
          </a:p>
          <a:p>
            <a:pPr lvl="1"/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Continue to improve inventory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More product is on the way – will take time (5-month lead-time vs. usual 2)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F3AD4A-345F-4C9D-BF29-16584E0D422E}"/>
              </a:ext>
            </a:extLst>
          </p:cNvPr>
          <p:cNvSpPr/>
          <p:nvPr/>
        </p:nvSpPr>
        <p:spPr>
          <a:xfrm>
            <a:off x="194316" y="1151120"/>
            <a:ext cx="1260570" cy="912142"/>
          </a:xfrm>
          <a:prstGeom prst="rect">
            <a:avLst/>
          </a:prstGeom>
          <a:solidFill>
            <a:srgbClr val="9E3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Right part, Right person, Right place, Right time</a:t>
            </a:r>
          </a:p>
        </p:txBody>
      </p:sp>
    </p:spTree>
    <p:extLst>
      <p:ext uri="{BB962C8B-B14F-4D97-AF65-F5344CB8AC3E}">
        <p14:creationId xmlns:p14="http://schemas.microsoft.com/office/powerpoint/2010/main" val="32450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Future state org chart – Supply Chain </a:t>
            </a:r>
            <a:br>
              <a:rPr lang="en-US" dirty="0"/>
            </a:br>
            <a:r>
              <a:rPr lang="en-US" sz="2800" b="1" i="1" dirty="0"/>
              <a:t>(As of 4/1)</a:t>
            </a:r>
            <a:endParaRPr lang="en-US" b="1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F707AAD-4075-42C0-B175-E8F4892A3276}"/>
              </a:ext>
            </a:extLst>
          </p:cNvPr>
          <p:cNvSpPr/>
          <p:nvPr/>
        </p:nvSpPr>
        <p:spPr>
          <a:xfrm>
            <a:off x="4593191" y="3499647"/>
            <a:ext cx="974936" cy="614747"/>
          </a:xfrm>
          <a:prstGeom prst="rect">
            <a:avLst/>
          </a:prstGeom>
          <a:solidFill>
            <a:srgbClr val="35C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Inventory Management Team - PA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70CDC4-3E26-4FC7-AA15-DF62DC38ED8A}"/>
              </a:ext>
            </a:extLst>
          </p:cNvPr>
          <p:cNvSpPr/>
          <p:nvPr/>
        </p:nvSpPr>
        <p:spPr>
          <a:xfrm>
            <a:off x="2477445" y="3499648"/>
            <a:ext cx="974936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Demand Planning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E96ADF-2292-4C0F-BF5E-8ACF86CED0A9}"/>
              </a:ext>
            </a:extLst>
          </p:cNvPr>
          <p:cNvSpPr/>
          <p:nvPr/>
        </p:nvSpPr>
        <p:spPr>
          <a:xfrm>
            <a:off x="5482951" y="1936725"/>
            <a:ext cx="1311162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Inventory Management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54AB28-1CF2-4FD9-B257-19F33333D0FA}"/>
              </a:ext>
            </a:extLst>
          </p:cNvPr>
          <p:cNvSpPr/>
          <p:nvPr/>
        </p:nvSpPr>
        <p:spPr>
          <a:xfrm>
            <a:off x="3535318" y="3499647"/>
            <a:ext cx="974936" cy="614747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Refurbishment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F5CE39-A6FA-47E4-9598-FD08DB34C5CB}"/>
              </a:ext>
            </a:extLst>
          </p:cNvPr>
          <p:cNvSpPr/>
          <p:nvPr/>
        </p:nvSpPr>
        <p:spPr>
          <a:xfrm>
            <a:off x="6708937" y="3499647"/>
            <a:ext cx="974936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Quality team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94EE8D-30FD-4B2C-A14D-03B653EC3326}"/>
              </a:ext>
            </a:extLst>
          </p:cNvPr>
          <p:cNvSpPr/>
          <p:nvPr/>
        </p:nvSpPr>
        <p:spPr>
          <a:xfrm>
            <a:off x="5651064" y="3499647"/>
            <a:ext cx="974936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Expediting </a:t>
            </a:r>
            <a:r>
              <a:rPr lang="en-US" sz="1200" i="1" dirty="0"/>
              <a:t>(narrowed focus)</a:t>
            </a:r>
            <a:endParaRPr lang="en-US" sz="1200" dirty="0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245F4C6-54F0-4576-AFAC-C3CA20D7E06C}"/>
              </a:ext>
            </a:extLst>
          </p:cNvPr>
          <p:cNvCxnSpPr>
            <a:cxnSpLocks/>
            <a:stCxn id="34" idx="2"/>
            <a:endCxn id="25" idx="0"/>
          </p:cNvCxnSpPr>
          <p:nvPr/>
        </p:nvCxnSpPr>
        <p:spPr>
          <a:xfrm rot="16200000" flipH="1">
            <a:off x="2116331" y="2651065"/>
            <a:ext cx="961941" cy="7352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C00F660-F347-4943-8DFF-5F92CB49FB52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 rot="5400000">
            <a:off x="5135509" y="2496623"/>
            <a:ext cx="948175" cy="10578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A11BEFA-77B5-4D92-A82F-92C0FE78563C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rot="5400000">
            <a:off x="5664445" y="3025559"/>
            <a:ext cx="948175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F0776C2-E609-40AB-AC1E-C0B903E6D697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 rot="16200000" flipH="1">
            <a:off x="6193381" y="2496622"/>
            <a:ext cx="948175" cy="10578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90E6633-749B-48BB-A1DD-1581FDE3F0F8}"/>
              </a:ext>
            </a:extLst>
          </p:cNvPr>
          <p:cNvSpPr/>
          <p:nvPr/>
        </p:nvSpPr>
        <p:spPr>
          <a:xfrm>
            <a:off x="1574108" y="1922960"/>
            <a:ext cx="1311162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Sales Inventory + Operations Planning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5E751C-D5A7-486D-BAE5-4332B3BDB5EA}"/>
              </a:ext>
            </a:extLst>
          </p:cNvPr>
          <p:cNvSpPr/>
          <p:nvPr/>
        </p:nvSpPr>
        <p:spPr>
          <a:xfrm>
            <a:off x="361699" y="3499648"/>
            <a:ext cx="974936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Procurement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B60855-3359-480B-ABBC-B164F9717EF8}"/>
              </a:ext>
            </a:extLst>
          </p:cNvPr>
          <p:cNvSpPr/>
          <p:nvPr/>
        </p:nvSpPr>
        <p:spPr>
          <a:xfrm>
            <a:off x="1419572" y="3499648"/>
            <a:ext cx="974936" cy="614747"/>
          </a:xfrm>
          <a:prstGeom prst="rect">
            <a:avLst/>
          </a:prstGeom>
          <a:solidFill>
            <a:srgbClr val="35C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Supply Planning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5EC4EEB9-1EA0-4717-85CA-80BB340A4174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 rot="5400000">
            <a:off x="1587395" y="2857353"/>
            <a:ext cx="961941" cy="3226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6E6C622-27B1-4A63-A0F6-1325F2EBC08D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rot="5400000">
            <a:off x="1058458" y="2328416"/>
            <a:ext cx="961941" cy="13805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5555EAB-BBD9-4CEA-97CA-A6273D521C1A}"/>
              </a:ext>
            </a:extLst>
          </p:cNvPr>
          <p:cNvCxnSpPr>
            <a:cxnSpLocks/>
            <a:stCxn id="35" idx="2"/>
            <a:endCxn id="60" idx="0"/>
          </p:cNvCxnSpPr>
          <p:nvPr/>
        </p:nvCxnSpPr>
        <p:spPr>
          <a:xfrm>
            <a:off x="849167" y="4114395"/>
            <a:ext cx="0" cy="44375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9CC1434-2E3D-4785-B41F-A30BB99CA8A8}"/>
              </a:ext>
            </a:extLst>
          </p:cNvPr>
          <p:cNvSpPr/>
          <p:nvPr/>
        </p:nvSpPr>
        <p:spPr>
          <a:xfrm>
            <a:off x="8623849" y="1936725"/>
            <a:ext cx="1311162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DC Managers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BD67D-436D-456F-98DB-A4B530E901F4}"/>
              </a:ext>
            </a:extLst>
          </p:cNvPr>
          <p:cNvSpPr/>
          <p:nvPr/>
        </p:nvSpPr>
        <p:spPr>
          <a:xfrm>
            <a:off x="8824683" y="3499647"/>
            <a:ext cx="974936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Manager –</a:t>
            </a:r>
            <a:br>
              <a:rPr lang="en-US" sz="1200" dirty="0"/>
            </a:br>
            <a:r>
              <a:rPr lang="en-US" sz="1200" dirty="0"/>
              <a:t>CHI/FLA DC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375B09-D337-414F-86F3-29F4D9A342BC}"/>
              </a:ext>
            </a:extLst>
          </p:cNvPr>
          <p:cNvSpPr/>
          <p:nvPr/>
        </p:nvSpPr>
        <p:spPr>
          <a:xfrm>
            <a:off x="1288539" y="5697926"/>
            <a:ext cx="3352750" cy="6147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Director of Scheduling (dotted line reporting relationship from Expediting team)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5BDCBE-87DE-4251-AC85-9DD1838D8183}"/>
              </a:ext>
            </a:extLst>
          </p:cNvPr>
          <p:cNvSpPr/>
          <p:nvPr/>
        </p:nvSpPr>
        <p:spPr>
          <a:xfrm>
            <a:off x="7766810" y="3499647"/>
            <a:ext cx="974936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Manager –</a:t>
            </a:r>
            <a:br>
              <a:rPr lang="en-US" sz="1200" dirty="0"/>
            </a:br>
            <a:r>
              <a:rPr lang="en-US" sz="1200" dirty="0"/>
              <a:t>PA DC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82932A-8B81-47FE-82C4-C6CA2063ECE0}"/>
              </a:ext>
            </a:extLst>
          </p:cNvPr>
          <p:cNvSpPr/>
          <p:nvPr/>
        </p:nvSpPr>
        <p:spPr>
          <a:xfrm>
            <a:off x="10940427" y="3499647"/>
            <a:ext cx="974936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Transportation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B0049BD6-4C44-4DDF-AC33-E8C8493D93C2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rot="5400000">
            <a:off x="8292767" y="2512983"/>
            <a:ext cx="948175" cy="1025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066720A-AA2B-4ACE-9697-A07D4E4B763E}"/>
              </a:ext>
            </a:extLst>
          </p:cNvPr>
          <p:cNvCxnSpPr>
            <a:cxnSpLocks/>
            <a:stCxn id="40" idx="2"/>
            <a:endCxn id="69" idx="0"/>
          </p:cNvCxnSpPr>
          <p:nvPr/>
        </p:nvCxnSpPr>
        <p:spPr>
          <a:xfrm rot="16200000" flipH="1">
            <a:off x="9350640" y="2480262"/>
            <a:ext cx="948175" cy="10905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0073F3CA-246D-44BC-8378-A46BF7B57975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rot="16200000" flipH="1">
            <a:off x="8821703" y="3009198"/>
            <a:ext cx="948175" cy="32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698ACC2-5551-4339-8C45-3D55C8A02BD3}"/>
              </a:ext>
            </a:extLst>
          </p:cNvPr>
          <p:cNvSpPr/>
          <p:nvPr/>
        </p:nvSpPr>
        <p:spPr>
          <a:xfrm>
            <a:off x="361699" y="4163439"/>
            <a:ext cx="974936" cy="3510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Jim Hainsworth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659F05-A7E3-4973-8A9E-F1231FE2C180}"/>
              </a:ext>
            </a:extLst>
          </p:cNvPr>
          <p:cNvSpPr/>
          <p:nvPr/>
        </p:nvSpPr>
        <p:spPr>
          <a:xfrm>
            <a:off x="1419572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5C483"/>
                </a:solidFill>
              </a:rPr>
              <a:t>TBH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A61393-7971-4B57-B607-BBA898309C4D}"/>
              </a:ext>
            </a:extLst>
          </p:cNvPr>
          <p:cNvSpPr/>
          <p:nvPr/>
        </p:nvSpPr>
        <p:spPr>
          <a:xfrm>
            <a:off x="2477445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Kara Bodison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E4A806-F0A4-461A-9E01-097A6E54FAD8}"/>
              </a:ext>
            </a:extLst>
          </p:cNvPr>
          <p:cNvSpPr/>
          <p:nvPr/>
        </p:nvSpPr>
        <p:spPr>
          <a:xfrm>
            <a:off x="3535318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Lane Barlow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20C38E2-D237-4A05-924A-0A6FCAAFE15B}"/>
              </a:ext>
            </a:extLst>
          </p:cNvPr>
          <p:cNvSpPr/>
          <p:nvPr/>
        </p:nvSpPr>
        <p:spPr>
          <a:xfrm>
            <a:off x="4593191" y="4558145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5C483"/>
                </a:solidFill>
              </a:rPr>
              <a:t>1x Inv. Ctrl. Analyst - CHI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0C0A5E-26E4-4BD2-8F33-857D6133811D}"/>
              </a:ext>
            </a:extLst>
          </p:cNvPr>
          <p:cNvSpPr/>
          <p:nvPr/>
        </p:nvSpPr>
        <p:spPr>
          <a:xfrm>
            <a:off x="5651064" y="4163438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Jim DiPiero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BA42565-5AFD-4F2B-8A9E-195664F1CE58}"/>
              </a:ext>
            </a:extLst>
          </p:cNvPr>
          <p:cNvSpPr/>
          <p:nvPr/>
        </p:nvSpPr>
        <p:spPr>
          <a:xfrm>
            <a:off x="6708937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Kami Engle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945F4B-B01D-47D2-844E-7A9DC54DCD53}"/>
              </a:ext>
            </a:extLst>
          </p:cNvPr>
          <p:cNvSpPr/>
          <p:nvPr/>
        </p:nvSpPr>
        <p:spPr>
          <a:xfrm>
            <a:off x="7766810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Kim Banks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FDCB068-1723-4BB6-9F98-3B4391F561DB}"/>
              </a:ext>
            </a:extLst>
          </p:cNvPr>
          <p:cNvSpPr/>
          <p:nvPr/>
        </p:nvSpPr>
        <p:spPr>
          <a:xfrm>
            <a:off x="8824683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Tim Brown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F8125C-A5AC-42D8-83A9-6DD4CD73F077}"/>
              </a:ext>
            </a:extLst>
          </p:cNvPr>
          <p:cNvSpPr/>
          <p:nvPr/>
        </p:nvSpPr>
        <p:spPr>
          <a:xfrm>
            <a:off x="10940427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Ryan Dixon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FB85415-C4F5-44ED-AD9E-52A4D3998EA0}"/>
              </a:ext>
            </a:extLst>
          </p:cNvPr>
          <p:cNvSpPr/>
          <p:nvPr/>
        </p:nvSpPr>
        <p:spPr>
          <a:xfrm>
            <a:off x="1568798" y="2566943"/>
            <a:ext cx="1311162" cy="4130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5C483"/>
                </a:solidFill>
              </a:rPr>
              <a:t>TBH Manager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BCB94C-0AE6-41E5-8268-80195D8CF89A}"/>
              </a:ext>
            </a:extLst>
          </p:cNvPr>
          <p:cNvSpPr/>
          <p:nvPr/>
        </p:nvSpPr>
        <p:spPr>
          <a:xfrm>
            <a:off x="5482951" y="2566943"/>
            <a:ext cx="1311162" cy="4130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5C483"/>
                </a:solidFill>
              </a:rPr>
              <a:t>TBH Manager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CEDDA2-E557-4365-AFBA-489CE625F4F8}"/>
              </a:ext>
            </a:extLst>
          </p:cNvPr>
          <p:cNvSpPr/>
          <p:nvPr/>
        </p:nvSpPr>
        <p:spPr>
          <a:xfrm>
            <a:off x="361699" y="4558145"/>
            <a:ext cx="974936" cy="3510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David Bonthu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78CFE4-E570-4BE1-A20E-B9B14041134E}"/>
              </a:ext>
            </a:extLst>
          </p:cNvPr>
          <p:cNvSpPr/>
          <p:nvPr/>
        </p:nvSpPr>
        <p:spPr>
          <a:xfrm>
            <a:off x="1419572" y="4558145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5C483"/>
                </a:solidFill>
              </a:rPr>
              <a:t>TBH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6528A1-8A1A-4A9F-8B5D-E2ACBCB7D168}"/>
              </a:ext>
            </a:extLst>
          </p:cNvPr>
          <p:cNvSpPr/>
          <p:nvPr/>
        </p:nvSpPr>
        <p:spPr>
          <a:xfrm>
            <a:off x="4593191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5C483"/>
                </a:solidFill>
              </a:rPr>
              <a:t>4x Inv. Ctrl. Analyst - PA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F71B68-4881-41AF-96FD-CBD51943CC23}"/>
              </a:ext>
            </a:extLst>
          </p:cNvPr>
          <p:cNvSpPr/>
          <p:nvPr/>
        </p:nvSpPr>
        <p:spPr>
          <a:xfrm>
            <a:off x="4593191" y="4990500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5C483"/>
                </a:solidFill>
              </a:rPr>
              <a:t>1x Inv. Ctrl. Analyst - LV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7FEB4F-9140-4DE1-BA3E-2BF7D8845945}"/>
              </a:ext>
            </a:extLst>
          </p:cNvPr>
          <p:cNvSpPr/>
          <p:nvPr/>
        </p:nvSpPr>
        <p:spPr>
          <a:xfrm>
            <a:off x="5651064" y="4558145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Julia Harbaugh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96B54C1E-524C-4C14-BC85-976ADDFD55AD}"/>
              </a:ext>
            </a:extLst>
          </p:cNvPr>
          <p:cNvCxnSpPr>
            <a:cxnSpLocks/>
            <a:stCxn id="53" idx="2"/>
            <a:endCxn id="42" idx="3"/>
          </p:cNvCxnSpPr>
          <p:nvPr/>
        </p:nvCxnSpPr>
        <p:spPr>
          <a:xfrm rot="5400000">
            <a:off x="4644495" y="4511262"/>
            <a:ext cx="1490833" cy="1497243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CEC2E41-9CC5-44E7-BE0C-E424E31BAFB0}"/>
              </a:ext>
            </a:extLst>
          </p:cNvPr>
          <p:cNvSpPr/>
          <p:nvPr/>
        </p:nvSpPr>
        <p:spPr>
          <a:xfrm>
            <a:off x="6708937" y="4558144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Morgan Dlutz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7B1521F-30C4-4B72-A47F-61521E66A460}"/>
              </a:ext>
            </a:extLst>
          </p:cNvPr>
          <p:cNvSpPr/>
          <p:nvPr/>
        </p:nvSpPr>
        <p:spPr>
          <a:xfrm>
            <a:off x="7291505" y="2566943"/>
            <a:ext cx="867672" cy="4130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80B7"/>
                </a:solidFill>
              </a:rPr>
              <a:t>88 Shed Owners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FDCFC14-99BB-4F9E-B130-548C964FBF2C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>
            <a:off x="6794113" y="2773462"/>
            <a:ext cx="497392" cy="0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E908163B-DDC7-4F95-9E64-6338B90419D5}"/>
              </a:ext>
            </a:extLst>
          </p:cNvPr>
          <p:cNvSpPr/>
          <p:nvPr/>
        </p:nvSpPr>
        <p:spPr>
          <a:xfrm>
            <a:off x="9882556" y="3499647"/>
            <a:ext cx="974936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Manager –</a:t>
            </a:r>
            <a:br>
              <a:rPr lang="en-US" sz="1200" dirty="0"/>
            </a:br>
            <a:r>
              <a:rPr lang="en-US" sz="1200" dirty="0"/>
              <a:t>LV DC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3227543-0D30-4AE7-8349-3224EA3961C2}"/>
              </a:ext>
            </a:extLst>
          </p:cNvPr>
          <p:cNvSpPr/>
          <p:nvPr/>
        </p:nvSpPr>
        <p:spPr>
          <a:xfrm>
            <a:off x="9882556" y="4163439"/>
            <a:ext cx="974936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Gary Hoopes</a:t>
            </a:r>
          </a:p>
        </p:txBody>
      </p:sp>
      <p:sp>
        <p:nvSpPr>
          <p:cNvPr id="71" name="MekkoHeaderBox637780931409465074637780931409748902">
            <a:extLst>
              <a:ext uri="{FF2B5EF4-FFF2-40B4-BE49-F238E27FC236}">
                <a16:creationId xmlns:a16="http://schemas.microsoft.com/office/drawing/2014/main" id="{06018194-2A5E-46B2-B2C2-8A7BFF9F239F}"/>
              </a:ext>
            </a:extLst>
          </p:cNvPr>
          <p:cNvSpPr/>
          <p:nvPr/>
        </p:nvSpPr>
        <p:spPr>
          <a:xfrm>
            <a:off x="8757334" y="4800000"/>
            <a:ext cx="3004328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NEW HIRING (February 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2022 vs. November 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2021)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129626-100D-415F-9D9E-635188B9C81E}"/>
              </a:ext>
            </a:extLst>
          </p:cNvPr>
          <p:cNvSpPr txBox="1"/>
          <p:nvPr/>
        </p:nvSpPr>
        <p:spPr>
          <a:xfrm>
            <a:off x="8729905" y="5089558"/>
            <a:ext cx="305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Field Service: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+1 FSM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+20 Techs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Supply Chain: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+4 for Inventory </a:t>
            </a:r>
            <a:r>
              <a:rPr lang="en-US" sz="1600" dirty="0" err="1"/>
              <a:t>Mgmt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+3 for Sales Ops/Planning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25306D-9131-4797-A1BF-0F1F45F15608}"/>
              </a:ext>
            </a:extLst>
          </p:cNvPr>
          <p:cNvSpPr/>
          <p:nvPr/>
        </p:nvSpPr>
        <p:spPr>
          <a:xfrm>
            <a:off x="178144" y="1144791"/>
            <a:ext cx="1260570" cy="961941"/>
          </a:xfrm>
          <a:prstGeom prst="rect">
            <a:avLst/>
          </a:prstGeom>
          <a:solidFill>
            <a:srgbClr val="9E3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Right part, Right person, Right place, Right time</a:t>
            </a:r>
          </a:p>
        </p:txBody>
      </p:sp>
    </p:spTree>
    <p:extLst>
      <p:ext uri="{BB962C8B-B14F-4D97-AF65-F5344CB8AC3E}">
        <p14:creationId xmlns:p14="http://schemas.microsoft.com/office/powerpoint/2010/main" val="146211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Core tenets of Customer Care redesign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B4C9378-5A43-40E1-A628-74C2C6897861}"/>
              </a:ext>
            </a:extLst>
          </p:cNvPr>
          <p:cNvSpPr txBox="1"/>
          <p:nvPr/>
        </p:nvSpPr>
        <p:spPr>
          <a:xfrm>
            <a:off x="508963" y="2018798"/>
            <a:ext cx="11237560" cy="427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Structure our account management teams for success </a:t>
            </a:r>
            <a:r>
              <a:rPr lang="en-US" sz="2400" dirty="0"/>
              <a:t>based on customer type and case complexity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Onboarding</a:t>
            </a:r>
            <a:r>
              <a:rPr lang="en-US" sz="2000" dirty="0"/>
              <a:t> customers 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Major</a:t>
            </a:r>
            <a:r>
              <a:rPr lang="en-US" sz="2000" dirty="0"/>
              <a:t> accounts, via a teamed approach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Case type</a:t>
            </a:r>
            <a:r>
              <a:rPr lang="en-US" sz="2000" dirty="0"/>
              <a:t>; </a:t>
            </a:r>
            <a:r>
              <a:rPr lang="en-US" sz="2000" b="1" dirty="0"/>
              <a:t>rapid resolution </a:t>
            </a:r>
            <a:r>
              <a:rPr lang="en-US" sz="2000" dirty="0"/>
              <a:t>and </a:t>
            </a:r>
            <a:r>
              <a:rPr lang="en-US" sz="2000" b="1" dirty="0"/>
              <a:t>complex case</a:t>
            </a:r>
            <a:br>
              <a:rPr lang="en-US" sz="2000" dirty="0"/>
            </a:br>
            <a:r>
              <a:rPr lang="en-US" sz="1050" dirty="0"/>
              <a:t> </a:t>
            </a: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Separate Scheduling and add a dedicated Director + Managers</a:t>
            </a:r>
            <a:r>
              <a:rPr lang="en-US" sz="2400" dirty="0"/>
              <a:t> within Customer Care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Close linkage in personnel (1:1 - </a:t>
            </a:r>
            <a:r>
              <a:rPr lang="en-US" sz="2000" dirty="0" err="1"/>
              <a:t>Scheduler:FSM</a:t>
            </a:r>
            <a:r>
              <a:rPr lang="en-US" sz="2000" dirty="0"/>
              <a:t>) and in metrics</a:t>
            </a:r>
            <a:endParaRPr lang="en-US" sz="2000" dirty="0">
              <a:cs typeface="Calibri"/>
            </a:endParaRPr>
          </a:p>
          <a:p>
            <a:endParaRPr lang="en-US" sz="105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Focus our efforts on what matters to the customer:</a:t>
            </a:r>
            <a:endParaRPr lang="en-US" sz="2400" b="1" dirty="0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Response and resolution time</a:t>
            </a:r>
            <a:r>
              <a:rPr lang="en-US" sz="2000" dirty="0"/>
              <a:t> – how quickly did we first engage and resolve the case/WO?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First-time resolution in everything we do</a:t>
            </a:r>
            <a:r>
              <a:rPr lang="en-US" sz="2000" dirty="0"/>
              <a:t> – did we resolve the customer’s issue?</a:t>
            </a:r>
            <a:br>
              <a:rPr lang="en-US" sz="2000" dirty="0"/>
            </a:br>
            <a:r>
              <a:rPr lang="en-US" sz="1050" dirty="0"/>
              <a:t> </a:t>
            </a: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Continuous improvement and learning to adjust and grow as we go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B99D8D-64F4-44BF-9187-5E18D46111F3}"/>
              </a:ext>
            </a:extLst>
          </p:cNvPr>
          <p:cNvSpPr/>
          <p:nvPr/>
        </p:nvSpPr>
        <p:spPr>
          <a:xfrm>
            <a:off x="194316" y="976382"/>
            <a:ext cx="1260570" cy="815368"/>
          </a:xfrm>
          <a:prstGeom prst="rect">
            <a:avLst/>
          </a:prstGeom>
          <a:solidFill>
            <a:srgbClr val="277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Structure Customer Care for success</a:t>
            </a:r>
          </a:p>
        </p:txBody>
      </p:sp>
    </p:spTree>
    <p:extLst>
      <p:ext uri="{BB962C8B-B14F-4D97-AF65-F5344CB8AC3E}">
        <p14:creationId xmlns:p14="http://schemas.microsoft.com/office/powerpoint/2010/main" val="1474991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Future state org chart – Customer Care </a:t>
            </a:r>
            <a:br>
              <a:rPr lang="en-US" dirty="0"/>
            </a:br>
            <a:r>
              <a:rPr lang="en-US" sz="2800" b="1" i="1" dirty="0"/>
              <a:t>(As of 2/1)</a:t>
            </a:r>
            <a:endParaRPr lang="en-US" b="1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D11055D-E485-413B-8BD1-676DC5E3E401}"/>
              </a:ext>
            </a:extLst>
          </p:cNvPr>
          <p:cNvSpPr>
            <a:spLocks/>
          </p:cNvSpPr>
          <p:nvPr/>
        </p:nvSpPr>
        <p:spPr>
          <a:xfrm>
            <a:off x="2715380" y="3874543"/>
            <a:ext cx="1080425" cy="614747"/>
          </a:xfrm>
          <a:prstGeom prst="rect">
            <a:avLst/>
          </a:prstGeom>
          <a:solidFill>
            <a:srgbClr val="E4F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7x AMs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728961-DA3B-4444-AE56-BD0D22F43DF3}"/>
              </a:ext>
            </a:extLst>
          </p:cNvPr>
          <p:cNvSpPr/>
          <p:nvPr/>
        </p:nvSpPr>
        <p:spPr>
          <a:xfrm>
            <a:off x="4987706" y="2816045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Complex case team manager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3F5203-71E8-469D-9A12-5BDC1A67DC7E}"/>
              </a:ext>
            </a:extLst>
          </p:cNvPr>
          <p:cNvSpPr/>
          <p:nvPr/>
        </p:nvSpPr>
        <p:spPr>
          <a:xfrm>
            <a:off x="2715380" y="2816046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Rapid Case Response team manager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543C44-B6DC-4CBE-BD87-7DA01370C933}"/>
              </a:ext>
            </a:extLst>
          </p:cNvPr>
          <p:cNvSpPr/>
          <p:nvPr/>
        </p:nvSpPr>
        <p:spPr>
          <a:xfrm>
            <a:off x="4987706" y="3874543"/>
            <a:ext cx="1080425" cy="61474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10x AMs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9A03BE-D83C-4E37-9D93-F133F1BC7B70}"/>
              </a:ext>
            </a:extLst>
          </p:cNvPr>
          <p:cNvSpPr/>
          <p:nvPr/>
        </p:nvSpPr>
        <p:spPr>
          <a:xfrm>
            <a:off x="5440419" y="1633412"/>
            <a:ext cx="1311162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Director of Acct </a:t>
            </a:r>
            <a:r>
              <a:rPr lang="en-US" sz="1200" dirty="0" err="1"/>
              <a:t>Mgmt</a:t>
            </a:r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C20FC9-09DC-408C-8F36-8103639327ED}"/>
              </a:ext>
            </a:extLst>
          </p:cNvPr>
          <p:cNvSpPr/>
          <p:nvPr/>
        </p:nvSpPr>
        <p:spPr>
          <a:xfrm>
            <a:off x="3851543" y="2816045"/>
            <a:ext cx="1080425" cy="614747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Manager of Onboarding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E23BF5-97FC-46CD-BC43-D5C47830B9A1}"/>
              </a:ext>
            </a:extLst>
          </p:cNvPr>
          <p:cNvSpPr/>
          <p:nvPr/>
        </p:nvSpPr>
        <p:spPr>
          <a:xfrm>
            <a:off x="3851543" y="3874543"/>
            <a:ext cx="1080425" cy="614747"/>
          </a:xfrm>
          <a:prstGeom prst="rect">
            <a:avLst/>
          </a:prstGeom>
          <a:solidFill>
            <a:srgbClr val="869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4x </a:t>
            </a:r>
            <a:r>
              <a:rPr lang="en-US" sz="1200" dirty="0" err="1">
                <a:solidFill>
                  <a:srgbClr val="000000"/>
                </a:solidFill>
              </a:rPr>
              <a:t>Proj</a:t>
            </a:r>
            <a:r>
              <a:rPr lang="en-US" sz="1200" dirty="0">
                <a:solidFill>
                  <a:srgbClr val="000000"/>
                </a:solidFill>
              </a:rPr>
              <a:t>. Mgrs.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BFCAC-6A79-4040-B212-6C487576CDB2}"/>
              </a:ext>
            </a:extLst>
          </p:cNvPr>
          <p:cNvSpPr/>
          <p:nvPr/>
        </p:nvSpPr>
        <p:spPr>
          <a:xfrm>
            <a:off x="7260032" y="2816045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Manager – Major Accounts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07229-FBBB-493E-B709-750869277E6A}"/>
              </a:ext>
            </a:extLst>
          </p:cNvPr>
          <p:cNvSpPr/>
          <p:nvPr/>
        </p:nvSpPr>
        <p:spPr>
          <a:xfrm>
            <a:off x="6123870" y="3874543"/>
            <a:ext cx="2216588" cy="614747"/>
          </a:xfrm>
          <a:prstGeom prst="rect">
            <a:avLst/>
          </a:prstGeom>
          <a:solidFill>
            <a:srgbClr val="FBD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18x Major Account AMs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719802-3236-4DEB-AFFA-FB435D9414FD}"/>
              </a:ext>
            </a:extLst>
          </p:cNvPr>
          <p:cNvSpPr/>
          <p:nvPr/>
        </p:nvSpPr>
        <p:spPr>
          <a:xfrm>
            <a:off x="6123869" y="2816045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Manager – Major accounts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1F209C5-2592-499D-9136-ADE3FBC83037}"/>
              </a:ext>
            </a:extLst>
          </p:cNvPr>
          <p:cNvCxnSpPr>
            <a:cxnSpLocks/>
            <a:stCxn id="39" idx="2"/>
            <a:endCxn id="26" idx="0"/>
          </p:cNvCxnSpPr>
          <p:nvPr/>
        </p:nvCxnSpPr>
        <p:spPr>
          <a:xfrm rot="16200000" flipH="1">
            <a:off x="2396685" y="1957138"/>
            <a:ext cx="581652" cy="11361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3ECB946-D90C-450B-9E44-17204AB6B4D3}"/>
              </a:ext>
            </a:extLst>
          </p:cNvPr>
          <p:cNvCxnSpPr>
            <a:cxnSpLocks/>
            <a:stCxn id="28" idx="2"/>
            <a:endCxn id="25" idx="0"/>
          </p:cNvCxnSpPr>
          <p:nvPr/>
        </p:nvCxnSpPr>
        <p:spPr>
          <a:xfrm rot="5400000">
            <a:off x="5528017" y="2248062"/>
            <a:ext cx="567886" cy="5680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357AAFA3-1FDD-4F51-8041-D303CB189A75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5400000">
            <a:off x="4959935" y="1679980"/>
            <a:ext cx="567886" cy="17042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B590BC6-5348-47E4-9B0A-0FAB3D6CB78E}"/>
              </a:ext>
            </a:extLst>
          </p:cNvPr>
          <p:cNvCxnSpPr>
            <a:cxnSpLocks/>
            <a:stCxn id="28" idx="2"/>
            <a:endCxn id="33" idx="0"/>
          </p:cNvCxnSpPr>
          <p:nvPr/>
        </p:nvCxnSpPr>
        <p:spPr>
          <a:xfrm rot="16200000" flipH="1">
            <a:off x="6096098" y="2248061"/>
            <a:ext cx="567886" cy="56808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869EB17-DDEB-4949-8F3F-EC21D498B82E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 rot="16200000" flipH="1">
            <a:off x="6664179" y="1679979"/>
            <a:ext cx="567886" cy="170424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8AE36B7-EA48-4EB5-AE02-840B0DEAF6C6}"/>
              </a:ext>
            </a:extLst>
          </p:cNvPr>
          <p:cNvSpPr/>
          <p:nvPr/>
        </p:nvSpPr>
        <p:spPr>
          <a:xfrm>
            <a:off x="1463848" y="1619647"/>
            <a:ext cx="1311162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Director of Call Team + Consumables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BDF1EE-8CA1-4816-AF7E-EDA4C99ADDF0}"/>
              </a:ext>
            </a:extLst>
          </p:cNvPr>
          <p:cNvSpPr/>
          <p:nvPr/>
        </p:nvSpPr>
        <p:spPr>
          <a:xfrm>
            <a:off x="3851543" y="4538334"/>
            <a:ext cx="1080425" cy="6147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3x Onboarding AMs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1EAF29-622E-4676-A3B8-B68671F7275B}"/>
              </a:ext>
            </a:extLst>
          </p:cNvPr>
          <p:cNvSpPr/>
          <p:nvPr/>
        </p:nvSpPr>
        <p:spPr>
          <a:xfrm>
            <a:off x="443054" y="2816046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Call Team Manager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889D0E-6194-4920-BEAE-D87FB24ECA73}"/>
              </a:ext>
            </a:extLst>
          </p:cNvPr>
          <p:cNvSpPr/>
          <p:nvPr/>
        </p:nvSpPr>
        <p:spPr>
          <a:xfrm>
            <a:off x="443054" y="4538334"/>
            <a:ext cx="1080425" cy="614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22x CT members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8CE9B4-5F39-4836-A982-916D25CA43EE}"/>
              </a:ext>
            </a:extLst>
          </p:cNvPr>
          <p:cNvSpPr/>
          <p:nvPr/>
        </p:nvSpPr>
        <p:spPr>
          <a:xfrm>
            <a:off x="1579217" y="3874543"/>
            <a:ext cx="1080425" cy="614747"/>
          </a:xfrm>
          <a:prstGeom prst="rect">
            <a:avLst/>
          </a:prstGeom>
          <a:solidFill>
            <a:srgbClr val="B3B2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5x consumables reps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9B938E-E881-4C50-9A85-4C388202879D}"/>
              </a:ext>
            </a:extLst>
          </p:cNvPr>
          <p:cNvSpPr/>
          <p:nvPr/>
        </p:nvSpPr>
        <p:spPr>
          <a:xfrm>
            <a:off x="1579217" y="2816046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Consumables Team Manager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D705FD71-4955-4407-888A-9BE706F060C5}"/>
              </a:ext>
            </a:extLst>
          </p:cNvPr>
          <p:cNvCxnSpPr>
            <a:cxnSpLocks/>
            <a:stCxn id="39" idx="2"/>
            <a:endCxn id="44" idx="0"/>
          </p:cNvCxnSpPr>
          <p:nvPr/>
        </p:nvCxnSpPr>
        <p:spPr>
          <a:xfrm rot="16200000" flipH="1">
            <a:off x="1828603" y="2525219"/>
            <a:ext cx="581652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AD616FF-B574-47EB-BA7D-AA4FA78F1D39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 rot="5400000">
            <a:off x="1260522" y="1957139"/>
            <a:ext cx="581652" cy="11361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E0CA9DC-167A-49F5-A3CD-B2938E59FAE4}"/>
              </a:ext>
            </a:extLst>
          </p:cNvPr>
          <p:cNvSpPr/>
          <p:nvPr/>
        </p:nvSpPr>
        <p:spPr>
          <a:xfrm>
            <a:off x="443054" y="5194526"/>
            <a:ext cx="1080425" cy="614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1 dedicated WO creation rep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57D987-EECF-40CC-9AA8-39DCFF3FB86F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983267" y="3430793"/>
            <a:ext cx="0" cy="110754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155CFAB-962B-4817-9773-B7E20FF71192}"/>
              </a:ext>
            </a:extLst>
          </p:cNvPr>
          <p:cNvSpPr/>
          <p:nvPr/>
        </p:nvSpPr>
        <p:spPr>
          <a:xfrm>
            <a:off x="443054" y="3874543"/>
            <a:ext cx="1080425" cy="614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2 supervisors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6821FE-EB09-43B7-9747-3063A3A74CFB}"/>
              </a:ext>
            </a:extLst>
          </p:cNvPr>
          <p:cNvSpPr/>
          <p:nvPr/>
        </p:nvSpPr>
        <p:spPr>
          <a:xfrm>
            <a:off x="9416989" y="1633412"/>
            <a:ext cx="1311162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Director of Scheduling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EEDD22-2EB4-45EE-8948-79658D313E93}"/>
              </a:ext>
            </a:extLst>
          </p:cNvPr>
          <p:cNvSpPr/>
          <p:nvPr/>
        </p:nvSpPr>
        <p:spPr>
          <a:xfrm>
            <a:off x="9532358" y="2816045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Manager – Scheduling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5C6A0F-1B1E-4CA2-99EB-258D6761ED21}"/>
              </a:ext>
            </a:extLst>
          </p:cNvPr>
          <p:cNvSpPr/>
          <p:nvPr/>
        </p:nvSpPr>
        <p:spPr>
          <a:xfrm>
            <a:off x="8396196" y="3874543"/>
            <a:ext cx="3352750" cy="6147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~27 schedulers (1:1 with FSMs </a:t>
            </a:r>
            <a:r>
              <a:rPr lang="en-US" sz="1200" i="1" dirty="0">
                <a:solidFill>
                  <a:schemeClr val="bg1"/>
                </a:solidFill>
              </a:rPr>
              <a:t>– to be finalized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1CBA614-BAAD-4761-8EBC-F5E7D25C76FA}"/>
              </a:ext>
            </a:extLst>
          </p:cNvPr>
          <p:cNvSpPr/>
          <p:nvPr/>
        </p:nvSpPr>
        <p:spPr>
          <a:xfrm>
            <a:off x="8396195" y="2816045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Manager – Scheduling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91EDDEE-7582-403D-90DF-CD4F9D9CD3CC}"/>
              </a:ext>
            </a:extLst>
          </p:cNvPr>
          <p:cNvSpPr/>
          <p:nvPr/>
        </p:nvSpPr>
        <p:spPr>
          <a:xfrm>
            <a:off x="10668521" y="2816045"/>
            <a:ext cx="1080425" cy="6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Manager – Scheduling</a:t>
            </a: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B4DEDBFD-4B77-4547-8E99-EBBAC5A317B8}"/>
              </a:ext>
            </a:extLst>
          </p:cNvPr>
          <p:cNvCxnSpPr>
            <a:cxnSpLocks/>
            <a:stCxn id="50" idx="2"/>
            <a:endCxn id="53" idx="0"/>
          </p:cNvCxnSpPr>
          <p:nvPr/>
        </p:nvCxnSpPr>
        <p:spPr>
          <a:xfrm rot="5400000">
            <a:off x="9220546" y="1964021"/>
            <a:ext cx="567886" cy="11361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6392E118-4A5E-4572-95F4-E5FBF0997830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rot="16200000" flipH="1">
            <a:off x="10356709" y="1964020"/>
            <a:ext cx="567886" cy="11361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3ED1B56E-8354-4EDA-A7AE-7BCCD7F05DE2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 rot="16200000" flipH="1">
            <a:off x="9788627" y="2532101"/>
            <a:ext cx="567886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25E3780-EB75-4EAF-9D38-3AE2261BA1A9}"/>
              </a:ext>
            </a:extLst>
          </p:cNvPr>
          <p:cNvSpPr/>
          <p:nvPr/>
        </p:nvSpPr>
        <p:spPr>
          <a:xfrm>
            <a:off x="443054" y="3479837"/>
            <a:ext cx="1080425" cy="3510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Lindsey Sokolski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DF69A3-C2A9-4F7C-95E4-531AC9DF9904}"/>
              </a:ext>
            </a:extLst>
          </p:cNvPr>
          <p:cNvSpPr/>
          <p:nvPr/>
        </p:nvSpPr>
        <p:spPr>
          <a:xfrm>
            <a:off x="1579217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Ebony Strother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701F8A5-D4EB-487A-9016-00A439CF22CC}"/>
              </a:ext>
            </a:extLst>
          </p:cNvPr>
          <p:cNvSpPr/>
          <p:nvPr/>
        </p:nvSpPr>
        <p:spPr>
          <a:xfrm>
            <a:off x="2715380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Corey Zaslow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73B233-AD66-4438-9537-E0E46462A7D2}"/>
              </a:ext>
            </a:extLst>
          </p:cNvPr>
          <p:cNvSpPr/>
          <p:nvPr/>
        </p:nvSpPr>
        <p:spPr>
          <a:xfrm>
            <a:off x="3851543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Lauren Marrero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5C19EF7-4E0B-482A-BFE3-3A728D8611C1}"/>
              </a:ext>
            </a:extLst>
          </p:cNvPr>
          <p:cNvSpPr/>
          <p:nvPr/>
        </p:nvSpPr>
        <p:spPr>
          <a:xfrm>
            <a:off x="4987705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Keyeona Seth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4D45EA8-6232-4805-9630-8969861A4BA9}"/>
              </a:ext>
            </a:extLst>
          </p:cNvPr>
          <p:cNvSpPr/>
          <p:nvPr/>
        </p:nvSpPr>
        <p:spPr>
          <a:xfrm>
            <a:off x="6123869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Mary Mruskovic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7064DD-D56F-4548-80F6-B9B932849821}"/>
              </a:ext>
            </a:extLst>
          </p:cNvPr>
          <p:cNvSpPr/>
          <p:nvPr/>
        </p:nvSpPr>
        <p:spPr>
          <a:xfrm>
            <a:off x="7275083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Mike McCourt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976051-20F7-416D-B777-2D8D5E534D47}"/>
              </a:ext>
            </a:extLst>
          </p:cNvPr>
          <p:cNvSpPr/>
          <p:nvPr/>
        </p:nvSpPr>
        <p:spPr>
          <a:xfrm>
            <a:off x="8410621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Denise Peronace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358971-763C-4E12-8900-B25B5D843338}"/>
              </a:ext>
            </a:extLst>
          </p:cNvPr>
          <p:cNvSpPr/>
          <p:nvPr/>
        </p:nvSpPr>
        <p:spPr>
          <a:xfrm>
            <a:off x="9530274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Frank Grillo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D835F89-53BF-4E1B-ACF0-B920D45B0727}"/>
              </a:ext>
            </a:extLst>
          </p:cNvPr>
          <p:cNvSpPr/>
          <p:nvPr/>
        </p:nvSpPr>
        <p:spPr>
          <a:xfrm>
            <a:off x="10668521" y="3479837"/>
            <a:ext cx="1080425" cy="351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80B7"/>
                </a:solidFill>
              </a:rPr>
              <a:t>Kyrie Looby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DD2E1F4-7A75-4935-ADEF-9D67B27D4E03}"/>
              </a:ext>
            </a:extLst>
          </p:cNvPr>
          <p:cNvSpPr/>
          <p:nvPr/>
        </p:nvSpPr>
        <p:spPr>
          <a:xfrm>
            <a:off x="1458538" y="2281277"/>
            <a:ext cx="1311162" cy="4130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80B7"/>
                </a:solidFill>
              </a:rPr>
              <a:t>Marianne Muntz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29AB9ED-5282-4873-978E-E40045CD04D2}"/>
              </a:ext>
            </a:extLst>
          </p:cNvPr>
          <p:cNvSpPr/>
          <p:nvPr/>
        </p:nvSpPr>
        <p:spPr>
          <a:xfrm>
            <a:off x="5440418" y="2281277"/>
            <a:ext cx="1311162" cy="4130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80B7"/>
                </a:solidFill>
              </a:rPr>
              <a:t>Zachary Serabian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809BE2C-1DF4-4AFB-AAD8-654EC29C458B}"/>
              </a:ext>
            </a:extLst>
          </p:cNvPr>
          <p:cNvSpPr/>
          <p:nvPr/>
        </p:nvSpPr>
        <p:spPr>
          <a:xfrm>
            <a:off x="9416989" y="2281277"/>
            <a:ext cx="1311162" cy="4130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80B7"/>
                </a:solidFill>
              </a:rPr>
              <a:t>Tammi Breunig</a:t>
            </a:r>
          </a:p>
        </p:txBody>
      </p:sp>
      <p:sp>
        <p:nvSpPr>
          <p:cNvPr id="74" name="MekkoHeaderBox637780931409465074637780931409748902">
            <a:extLst>
              <a:ext uri="{FF2B5EF4-FFF2-40B4-BE49-F238E27FC236}">
                <a16:creationId xmlns:a16="http://schemas.microsoft.com/office/drawing/2014/main" id="{5C9C89C1-114E-4211-9E7B-58C3F1207A84}"/>
              </a:ext>
            </a:extLst>
          </p:cNvPr>
          <p:cNvSpPr/>
          <p:nvPr/>
        </p:nvSpPr>
        <p:spPr>
          <a:xfrm>
            <a:off x="8757334" y="4800000"/>
            <a:ext cx="3004328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NEW HIRING (February 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2022 vs. November 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2021)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EFD679-99D6-4B94-BC55-7DDF32676216}"/>
              </a:ext>
            </a:extLst>
          </p:cNvPr>
          <p:cNvSpPr txBox="1"/>
          <p:nvPr/>
        </p:nvSpPr>
        <p:spPr>
          <a:xfrm>
            <a:off x="8729905" y="5089558"/>
            <a:ext cx="305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Customer care: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+1 Scheduling Manager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+4 Call Team members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+1 Project Manager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+5 Schedulers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+5 AMs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A1F4DD-5239-4E6E-B958-C7602A1DDE3A}"/>
              </a:ext>
            </a:extLst>
          </p:cNvPr>
          <p:cNvSpPr/>
          <p:nvPr/>
        </p:nvSpPr>
        <p:spPr>
          <a:xfrm>
            <a:off x="127702" y="1147945"/>
            <a:ext cx="1260570" cy="815368"/>
          </a:xfrm>
          <a:prstGeom prst="rect">
            <a:avLst/>
          </a:prstGeom>
          <a:solidFill>
            <a:srgbClr val="277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Structure Customer Care for success</a:t>
            </a:r>
          </a:p>
        </p:txBody>
      </p:sp>
    </p:spTree>
    <p:extLst>
      <p:ext uri="{BB962C8B-B14F-4D97-AF65-F5344CB8AC3E}">
        <p14:creationId xmlns:p14="http://schemas.microsoft.com/office/powerpoint/2010/main" val="61450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Escalation paths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6096000" y="1331841"/>
            <a:ext cx="6096000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139BEE-A25C-41BA-BC20-77E5A54DCBA5}"/>
              </a:ext>
            </a:extLst>
          </p:cNvPr>
          <p:cNvSpPr/>
          <p:nvPr/>
        </p:nvSpPr>
        <p:spPr>
          <a:xfrm>
            <a:off x="944846" y="5609349"/>
            <a:ext cx="10430933" cy="795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New ‘Navigating Quench’ document to be distributed 1/31 to all team members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A11172-D7AA-42E2-83A3-5E83AF330C7C}"/>
              </a:ext>
            </a:extLst>
          </p:cNvPr>
          <p:cNvSpPr/>
          <p:nvPr/>
        </p:nvSpPr>
        <p:spPr>
          <a:xfrm>
            <a:off x="10070405" y="1277"/>
            <a:ext cx="2131533" cy="1987683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FE89A7-F1CD-4001-836C-44F4B3B8DF73}"/>
              </a:ext>
            </a:extLst>
          </p:cNvPr>
          <p:cNvSpPr/>
          <p:nvPr/>
        </p:nvSpPr>
        <p:spPr>
          <a:xfrm>
            <a:off x="9919252" y="198782"/>
            <a:ext cx="2078432" cy="1790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024C84-AD6C-4737-8522-AA6C53B8D8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8160F1-86FD-482F-9053-93C660800D9A}"/>
              </a:ext>
            </a:extLst>
          </p:cNvPr>
          <p:cNvSpPr txBox="1">
            <a:spLocks/>
          </p:cNvSpPr>
          <p:nvPr/>
        </p:nvSpPr>
        <p:spPr>
          <a:xfrm>
            <a:off x="816220" y="1988960"/>
            <a:ext cx="4788369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en-US" sz="1800" b="1" i="1" u="sng" dirty="0"/>
              <a:t>I have an issue with a work order or equipment</a:t>
            </a:r>
          </a:p>
          <a:p>
            <a:pPr>
              <a:lnSpc>
                <a:spcPts val="2600"/>
              </a:lnSpc>
            </a:pPr>
            <a:r>
              <a:rPr lang="en-US" sz="1800" b="1" dirty="0"/>
              <a:t>Scheduling Managers</a:t>
            </a:r>
            <a:r>
              <a:rPr lang="en-US" sz="1800" dirty="0"/>
              <a:t> will have a defined set of service markets and should be your </a:t>
            </a:r>
            <a:r>
              <a:rPr lang="en-US" sz="1800" b="1" dirty="0"/>
              <a:t>first point of escalation 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Escalation related to </a:t>
            </a:r>
            <a:r>
              <a:rPr lang="en-US" sz="1800" b="1" dirty="0"/>
              <a:t>equipment should be funneled through the new expediting queue</a:t>
            </a:r>
            <a:r>
              <a:rPr lang="en-US" sz="1800" dirty="0"/>
              <a:t> via email </a:t>
            </a:r>
            <a:r>
              <a:rPr lang="en-US" sz="1800" dirty="0">
                <a:hlinkClick r:id="rId3"/>
              </a:rPr>
              <a:t>Expediting@Quenchwater.com</a:t>
            </a:r>
            <a:r>
              <a:rPr lang="en-US" sz="1800" dirty="0"/>
              <a:t>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FFDCAFC-76BB-483D-B4E8-A11F01C3BA6C}"/>
              </a:ext>
            </a:extLst>
          </p:cNvPr>
          <p:cNvSpPr txBox="1">
            <a:spLocks/>
          </p:cNvSpPr>
          <p:nvPr/>
        </p:nvSpPr>
        <p:spPr>
          <a:xfrm>
            <a:off x="6420810" y="1988960"/>
            <a:ext cx="4537658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en-US" sz="1800" b="1" i="1" u="sng" dirty="0"/>
              <a:t>I have an issue with a Customer Case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New </a:t>
            </a:r>
            <a:r>
              <a:rPr lang="en-US" sz="1800" b="1" dirty="0"/>
              <a:t>“Account Management Type” field </a:t>
            </a:r>
            <a:r>
              <a:rPr lang="en-US" sz="1800" dirty="0"/>
              <a:t>will indicate the team and the </a:t>
            </a:r>
            <a:r>
              <a:rPr lang="en-US" sz="1800" b="1" dirty="0"/>
              <a:t>Manager will be first point of escalation</a:t>
            </a:r>
            <a:r>
              <a:rPr lang="en-US" sz="1800" dirty="0"/>
              <a:t>. The org chart will be distributed with Manager/Role</a:t>
            </a:r>
          </a:p>
          <a:p>
            <a:pPr>
              <a:lnSpc>
                <a:spcPts val="2600"/>
              </a:lnSpc>
            </a:pPr>
            <a:r>
              <a:rPr lang="en-US" sz="1800" dirty="0"/>
              <a:t>The 911 / QB process is still in place </a:t>
            </a:r>
          </a:p>
          <a:p>
            <a:pPr>
              <a:lnSpc>
                <a:spcPts val="26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8687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364067" y="319947"/>
            <a:ext cx="9562258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Taken together, these pillars deliver a radically improved customer experience…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7470E0-AB7B-45B2-A9BA-EBF87E7394A9}"/>
              </a:ext>
            </a:extLst>
          </p:cNvPr>
          <p:cNvSpPr txBox="1"/>
          <p:nvPr/>
        </p:nvSpPr>
        <p:spPr>
          <a:xfrm>
            <a:off x="1888065" y="2170609"/>
            <a:ext cx="9682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Timely install dates on which we deliver – dramatically fewer last minute reschedules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Reduced inventory variance / write-off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E98CE2-6DBF-4527-A409-55BCA3AF997D}"/>
              </a:ext>
            </a:extLst>
          </p:cNvPr>
          <p:cNvSpPr/>
          <p:nvPr/>
        </p:nvSpPr>
        <p:spPr>
          <a:xfrm>
            <a:off x="364066" y="2027520"/>
            <a:ext cx="1524000" cy="1006474"/>
          </a:xfrm>
          <a:prstGeom prst="rect">
            <a:avLst/>
          </a:prstGeom>
          <a:solidFill>
            <a:srgbClr val="9E3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Right part, Right person, Right place, Right 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00259F-6562-4522-9853-B71F1C6C4D0E}"/>
              </a:ext>
            </a:extLst>
          </p:cNvPr>
          <p:cNvSpPr/>
          <p:nvPr/>
        </p:nvSpPr>
        <p:spPr>
          <a:xfrm>
            <a:off x="384847" y="2027520"/>
            <a:ext cx="11185925" cy="1006474"/>
          </a:xfrm>
          <a:prstGeom prst="rect">
            <a:avLst/>
          </a:prstGeom>
          <a:noFill/>
          <a:ln>
            <a:solidFill>
              <a:srgbClr val="9E3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BB388-E2DA-44FD-94C4-F6E3CABD7FD7}"/>
              </a:ext>
            </a:extLst>
          </p:cNvPr>
          <p:cNvSpPr/>
          <p:nvPr/>
        </p:nvSpPr>
        <p:spPr>
          <a:xfrm>
            <a:off x="364066" y="3224037"/>
            <a:ext cx="1524000" cy="1006474"/>
          </a:xfrm>
          <a:prstGeom prst="rect">
            <a:avLst/>
          </a:prstGeom>
          <a:solidFill>
            <a:srgbClr val="277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Structure for Customer Care success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805DDE-741F-4354-A7E4-B4DD8897E9B8}"/>
              </a:ext>
            </a:extLst>
          </p:cNvPr>
          <p:cNvSpPr/>
          <p:nvPr/>
        </p:nvSpPr>
        <p:spPr>
          <a:xfrm>
            <a:off x="384847" y="3224037"/>
            <a:ext cx="11185925" cy="1006474"/>
          </a:xfrm>
          <a:prstGeom prst="rect">
            <a:avLst/>
          </a:prstGeom>
          <a:noFill/>
          <a:ln>
            <a:solidFill>
              <a:srgbClr val="277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712AFE-4ADE-4CD3-A9AD-059DA5BDD021}"/>
              </a:ext>
            </a:extLst>
          </p:cNvPr>
          <p:cNvSpPr/>
          <p:nvPr/>
        </p:nvSpPr>
        <p:spPr>
          <a:xfrm>
            <a:off x="364066" y="4425148"/>
            <a:ext cx="1524000" cy="1006474"/>
          </a:xfrm>
          <a:prstGeom prst="rect">
            <a:avLst/>
          </a:prstGeom>
          <a:solidFill>
            <a:srgbClr val="248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Staff up to meet the needs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EE858A-91B4-47AD-86A7-1B87A83F1A52}"/>
              </a:ext>
            </a:extLst>
          </p:cNvPr>
          <p:cNvSpPr/>
          <p:nvPr/>
        </p:nvSpPr>
        <p:spPr>
          <a:xfrm>
            <a:off x="384847" y="4425148"/>
            <a:ext cx="11185925" cy="1006474"/>
          </a:xfrm>
          <a:prstGeom prst="rect">
            <a:avLst/>
          </a:prstGeom>
          <a:noFill/>
          <a:ln>
            <a:solidFill>
              <a:srgbClr val="248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82D9E4-5381-4256-B327-324B0F3D5E5F}"/>
              </a:ext>
            </a:extLst>
          </p:cNvPr>
          <p:cNvSpPr/>
          <p:nvPr/>
        </p:nvSpPr>
        <p:spPr>
          <a:xfrm>
            <a:off x="364066" y="5626260"/>
            <a:ext cx="1524000" cy="1006474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Measure ourselves as our customers do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6E8B3A-13AF-4C6F-B590-BAA7C04D99AE}"/>
              </a:ext>
            </a:extLst>
          </p:cNvPr>
          <p:cNvSpPr/>
          <p:nvPr/>
        </p:nvSpPr>
        <p:spPr>
          <a:xfrm>
            <a:off x="384847" y="5626260"/>
            <a:ext cx="11185925" cy="1006474"/>
          </a:xfrm>
          <a:prstGeom prst="rect">
            <a:avLst/>
          </a:prstGeom>
          <a:noFill/>
          <a:ln>
            <a:solidFill>
              <a:srgbClr val="55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4B0F46-31EB-41EE-B1E8-47AB231E9222}"/>
              </a:ext>
            </a:extLst>
          </p:cNvPr>
          <p:cNvSpPr txBox="1"/>
          <p:nvPr/>
        </p:nvSpPr>
        <p:spPr>
          <a:xfrm>
            <a:off x="1888065" y="3373331"/>
            <a:ext cx="924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Faster case response time, with fewer cases ‘lost in the queue’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Improved scheduling consistency, clarity, and communication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5362C-DBCE-4713-B5BF-AEA49421BD2C}"/>
              </a:ext>
            </a:extLst>
          </p:cNvPr>
          <p:cNvSpPr txBox="1"/>
          <p:nvPr/>
        </p:nvSpPr>
        <p:spPr>
          <a:xfrm>
            <a:off x="1888065" y="4574442"/>
            <a:ext cx="924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Fewer escalations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Focus on quality and completeness – the first 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555DDD-1F91-4133-B9C6-46EB27B8D801}"/>
              </a:ext>
            </a:extLst>
          </p:cNvPr>
          <p:cNvSpPr txBox="1"/>
          <p:nvPr/>
        </p:nvSpPr>
        <p:spPr>
          <a:xfrm>
            <a:off x="1888065" y="5775554"/>
            <a:ext cx="924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Increased customer satisfaction – less ‘friction’ in dealing with Quench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Additional customer feedback collection points</a:t>
            </a:r>
          </a:p>
        </p:txBody>
      </p:sp>
    </p:spTree>
    <p:extLst>
      <p:ext uri="{BB962C8B-B14F-4D97-AF65-F5344CB8AC3E}">
        <p14:creationId xmlns:p14="http://schemas.microsoft.com/office/powerpoint/2010/main" val="2159316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364067" y="319947"/>
            <a:ext cx="9562258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…and will take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3" name="MekkoHeaderBox637781442422331097637781442422843163">
            <a:extLst>
              <a:ext uri="{FF2B5EF4-FFF2-40B4-BE49-F238E27FC236}">
                <a16:creationId xmlns:a16="http://schemas.microsoft.com/office/drawing/2014/main" id="{CAF635FC-ED90-4976-8728-E282E0F0D9C2}"/>
              </a:ext>
            </a:extLst>
          </p:cNvPr>
          <p:cNvSpPr/>
          <p:nvPr/>
        </p:nvSpPr>
        <p:spPr>
          <a:xfrm>
            <a:off x="296333" y="2268549"/>
            <a:ext cx="11040533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MAJOR MILESTONES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104B2A-4FD2-46EC-AAF6-FF9C4B8E68DC}"/>
              </a:ext>
            </a:extLst>
          </p:cNvPr>
          <p:cNvSpPr txBox="1"/>
          <p:nvPr/>
        </p:nvSpPr>
        <p:spPr>
          <a:xfrm>
            <a:off x="296333" y="2662409"/>
            <a:ext cx="110405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2/1: Rollout of new Customer Care structure </a:t>
            </a:r>
            <a:r>
              <a:rPr lang="en-US" sz="1600" dirty="0"/>
              <a:t>– continue to refine and improve throughout Q1 + Q2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3/1: Continued improvement in Customer Care </a:t>
            </a:r>
            <a:r>
              <a:rPr lang="en-US" sz="2000" dirty="0"/>
              <a:t>(e.g., additional IT deliveries) and </a:t>
            </a:r>
            <a:r>
              <a:rPr lang="en-US" sz="2000" b="1" dirty="0"/>
              <a:t>initial pilot of Field Service + Supply Chain changes</a:t>
            </a:r>
            <a:br>
              <a:rPr lang="en-US" sz="2000" b="1" dirty="0"/>
            </a:b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4/1: Full rollout of new Field + SC structure </a:t>
            </a:r>
            <a:r>
              <a:rPr lang="en-US" sz="1600" dirty="0"/>
              <a:t>– continue to refine and improve throughout Q2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Full benefits will take time – expect 2H 2022</a:t>
            </a:r>
            <a:endParaRPr lang="en-US" sz="16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457275-0687-443E-AFC1-F6BE723A54FE}"/>
              </a:ext>
            </a:extLst>
          </p:cNvPr>
          <p:cNvSpPr/>
          <p:nvPr/>
        </p:nvSpPr>
        <p:spPr>
          <a:xfrm>
            <a:off x="880534" y="5526159"/>
            <a:ext cx="10430933" cy="795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This is the beginning phase of meaningful change for our customers and our employees – </a:t>
            </a:r>
            <a:br>
              <a:rPr lang="en-US" sz="2000" b="1" dirty="0"/>
            </a:br>
            <a:r>
              <a:rPr lang="en-US" sz="2000" b="1" dirty="0"/>
              <a:t>we need your engagement and feedback along the way to help us succeed</a:t>
            </a:r>
          </a:p>
        </p:txBody>
      </p:sp>
    </p:spTree>
    <p:extLst>
      <p:ext uri="{BB962C8B-B14F-4D97-AF65-F5344CB8AC3E}">
        <p14:creationId xmlns:p14="http://schemas.microsoft.com/office/powerpoint/2010/main" val="141121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E3BF-7641-D447-B00F-EACC8CAD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Enablement topics for today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921BA-B020-4C27-B842-C18660185FDF}"/>
              </a:ext>
            </a:extLst>
          </p:cNvPr>
          <p:cNvSpPr/>
          <p:nvPr/>
        </p:nvSpPr>
        <p:spPr>
          <a:xfrm>
            <a:off x="2027766" y="2971799"/>
            <a:ext cx="2696634" cy="6688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What is ‘Sales Enablement?’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A03B0-75F6-4BD0-A503-6D00ADB49F15}"/>
              </a:ext>
            </a:extLst>
          </p:cNvPr>
          <p:cNvSpPr/>
          <p:nvPr/>
        </p:nvSpPr>
        <p:spPr>
          <a:xfrm>
            <a:off x="2027766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5A08A-AD36-4977-BEE5-D92EC18955B7}"/>
              </a:ext>
            </a:extLst>
          </p:cNvPr>
          <p:cNvSpPr/>
          <p:nvPr/>
        </p:nvSpPr>
        <p:spPr>
          <a:xfrm>
            <a:off x="4906432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New Sales Tools + Visibility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32D51-CC01-414B-936B-1B5245F015AB}"/>
              </a:ext>
            </a:extLst>
          </p:cNvPr>
          <p:cNvSpPr/>
          <p:nvPr/>
        </p:nvSpPr>
        <p:spPr>
          <a:xfrm>
            <a:off x="4906432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C932F-FD27-40B1-857D-25B3F91EA49B}"/>
              </a:ext>
            </a:extLst>
          </p:cNvPr>
          <p:cNvSpPr/>
          <p:nvPr/>
        </p:nvSpPr>
        <p:spPr>
          <a:xfrm>
            <a:off x="7785099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Customer Service Transformation: </a:t>
            </a:r>
            <a:r>
              <a:rPr lang="en-US" b="1" dirty="0"/>
              <a:t>Quality First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B727A-8A14-45C0-9527-917AE1096BB4}"/>
              </a:ext>
            </a:extLst>
          </p:cNvPr>
          <p:cNvSpPr/>
          <p:nvPr/>
        </p:nvSpPr>
        <p:spPr>
          <a:xfrm>
            <a:off x="7785099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7032A-64A1-4732-BFC0-EB958259ABDE}"/>
              </a:ext>
            </a:extLst>
          </p:cNvPr>
          <p:cNvSpPr txBox="1"/>
          <p:nvPr/>
        </p:nvSpPr>
        <p:spPr>
          <a:xfrm>
            <a:off x="2027766" y="3733800"/>
            <a:ext cx="269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Overview of the Sales Enablement function and key goals for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45573-788F-4BA5-B2AE-2EE6CD5ADF41}"/>
              </a:ext>
            </a:extLst>
          </p:cNvPr>
          <p:cNvSpPr txBox="1"/>
          <p:nvPr/>
        </p:nvSpPr>
        <p:spPr>
          <a:xfrm>
            <a:off x="4906433" y="3733800"/>
            <a:ext cx="269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Introduction of new tools and data visibility for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4EA53-6E11-4CFE-9BB2-F7240527FA3A}"/>
              </a:ext>
            </a:extLst>
          </p:cNvPr>
          <p:cNvSpPr txBox="1"/>
          <p:nvPr/>
        </p:nvSpPr>
        <p:spPr>
          <a:xfrm>
            <a:off x="7785098" y="3733800"/>
            <a:ext cx="2696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Overview of the Customer Service Transformation set to launch across Customer Care, Field Service, and Supply Chain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CCA9D9-2404-4E59-8FEC-138CFA983632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3673A-3CAF-42FA-A155-0DB6A5584C04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08F2CD-1117-47B4-9AA5-1020C21C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6096000" y="1331843"/>
            <a:ext cx="6096000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7E679A-CF90-4BD3-B9B7-D3E954A64466}"/>
              </a:ext>
            </a:extLst>
          </p:cNvPr>
          <p:cNvSpPr/>
          <p:nvPr/>
        </p:nvSpPr>
        <p:spPr>
          <a:xfrm>
            <a:off x="10070405" y="1278"/>
            <a:ext cx="2131533" cy="2030908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84D5D8-2AC1-4B76-91FC-3C93BF25C76A}"/>
              </a:ext>
            </a:extLst>
          </p:cNvPr>
          <p:cNvSpPr/>
          <p:nvPr/>
        </p:nvSpPr>
        <p:spPr>
          <a:xfrm>
            <a:off x="9919252" y="198782"/>
            <a:ext cx="2078432" cy="186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Meet the Enablement team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00A31A-CD0E-4143-B4DD-A46A820A12E7}"/>
              </a:ext>
            </a:extLst>
          </p:cNvPr>
          <p:cNvSpPr txBox="1">
            <a:spLocks/>
          </p:cNvSpPr>
          <p:nvPr/>
        </p:nvSpPr>
        <p:spPr>
          <a:xfrm>
            <a:off x="338668" y="2020853"/>
            <a:ext cx="5243254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u="sng" dirty="0"/>
              <a:t>Core focus areas: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Training: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Combined across Care and Sales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Focus on consistency + high quality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Content for new hires and existing employees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Sales Operations: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Expanded team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Support the core; add on backlog mgmt. + reporting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Streamline the repeatable, provide more strategic support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Pricing: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Maximize value across multiple pricing levers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Provide Managers and reps with better visibility and tools to realize more price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1F3D7-917E-41B1-8AD1-4447AF5A3159}"/>
              </a:ext>
            </a:extLst>
          </p:cNvPr>
          <p:cNvSpPr/>
          <p:nvPr/>
        </p:nvSpPr>
        <p:spPr>
          <a:xfrm>
            <a:off x="7642362" y="1595296"/>
            <a:ext cx="2685669" cy="665061"/>
          </a:xfrm>
          <a:prstGeom prst="rect">
            <a:avLst/>
          </a:prstGeom>
          <a:solidFill>
            <a:srgbClr val="72B927"/>
          </a:solidFill>
          <a:ln>
            <a:solidFill>
              <a:srgbClr val="72B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John Whalen</a:t>
            </a:r>
            <a:br>
              <a:rPr lang="en-US" sz="1600" dirty="0"/>
            </a:br>
            <a:r>
              <a:rPr lang="en-US" sz="1200" i="1" dirty="0"/>
              <a:t>SVP Sales, Marketing, Customer Care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CFF426-E380-4898-8B9B-19E50F96B9AC}"/>
              </a:ext>
            </a:extLst>
          </p:cNvPr>
          <p:cNvSpPr/>
          <p:nvPr/>
        </p:nvSpPr>
        <p:spPr>
          <a:xfrm>
            <a:off x="6265333" y="3246258"/>
            <a:ext cx="1888067" cy="583402"/>
          </a:xfrm>
          <a:prstGeom prst="rect">
            <a:avLst/>
          </a:prstGeom>
          <a:solidFill>
            <a:srgbClr val="D41A68"/>
          </a:solidFill>
          <a:ln>
            <a:solidFill>
              <a:srgbClr val="D41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Rachael Borzillo</a:t>
            </a:r>
          </a:p>
          <a:p>
            <a:pPr algn="ctr"/>
            <a:r>
              <a:rPr lang="en-US" sz="1200" i="1" dirty="0"/>
              <a:t>Sr. Manager of Training and Enablement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1D5FBD-0970-491F-AC63-342832947784}"/>
              </a:ext>
            </a:extLst>
          </p:cNvPr>
          <p:cNvSpPr/>
          <p:nvPr/>
        </p:nvSpPr>
        <p:spPr>
          <a:xfrm>
            <a:off x="6265333" y="6291474"/>
            <a:ext cx="1888067" cy="29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568B1D"/>
                </a:solidFill>
              </a:rPr>
              <a:t>Training</a:t>
            </a:r>
            <a:endParaRPr lang="en-US" sz="1400" i="1" dirty="0">
              <a:solidFill>
                <a:srgbClr val="568B1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DEA0B0-87FF-4ECF-AD41-3BAEC53DB81A}"/>
              </a:ext>
            </a:extLst>
          </p:cNvPr>
          <p:cNvSpPr/>
          <p:nvPr/>
        </p:nvSpPr>
        <p:spPr>
          <a:xfrm>
            <a:off x="8230795" y="3246258"/>
            <a:ext cx="1888067" cy="583402"/>
          </a:xfrm>
          <a:prstGeom prst="rect">
            <a:avLst/>
          </a:prstGeom>
          <a:solidFill>
            <a:srgbClr val="0075A8"/>
          </a:solidFill>
          <a:ln>
            <a:solidFill>
              <a:srgbClr val="007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Scott Dollahon</a:t>
            </a:r>
          </a:p>
          <a:p>
            <a:pPr algn="ctr"/>
            <a:r>
              <a:rPr lang="en-US" sz="1200" i="1" dirty="0"/>
              <a:t>Sr. Manager of Sales Operations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326820-48B2-4A17-A5EB-6D7A7F07DA7A}"/>
              </a:ext>
            </a:extLst>
          </p:cNvPr>
          <p:cNvSpPr/>
          <p:nvPr/>
        </p:nvSpPr>
        <p:spPr>
          <a:xfrm>
            <a:off x="10196258" y="3246258"/>
            <a:ext cx="1888067" cy="583402"/>
          </a:xfrm>
          <a:prstGeom prst="rect">
            <a:avLst/>
          </a:prstGeom>
          <a:solidFill>
            <a:schemeClr val="accent2"/>
          </a:solidFill>
          <a:ln>
            <a:solidFill>
              <a:srgbClr val="57C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Trevor Shelbo</a:t>
            </a:r>
          </a:p>
          <a:p>
            <a:pPr algn="ctr"/>
            <a:r>
              <a:rPr lang="en-US" sz="1200" i="1" dirty="0"/>
              <a:t>Pricing Strategy Manager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759DEDC-A2EF-41EF-8515-84CD3B7242D6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5400000">
            <a:off x="8003415" y="2264476"/>
            <a:ext cx="187734" cy="17758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27691E0-D3F9-495C-8B35-B0D84D6366EA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 rot="16200000" flipH="1">
            <a:off x="9968877" y="2074843"/>
            <a:ext cx="187734" cy="21550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32C606-E267-485D-82D5-03E13B8C19D2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985197" y="2260357"/>
            <a:ext cx="0" cy="98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DE098C1-3598-4BA5-99DF-5BCB2CC9FCD7}"/>
              </a:ext>
            </a:extLst>
          </p:cNvPr>
          <p:cNvSpPr/>
          <p:nvPr/>
        </p:nvSpPr>
        <p:spPr>
          <a:xfrm>
            <a:off x="8230794" y="6291474"/>
            <a:ext cx="1888067" cy="29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568B1D"/>
                </a:solidFill>
              </a:rPr>
              <a:t>Sales Operations</a:t>
            </a:r>
            <a:endParaRPr lang="en-US" sz="1400" i="1" dirty="0">
              <a:solidFill>
                <a:srgbClr val="568B1D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795399-D4A0-404F-B4C9-710A130CDB52}"/>
              </a:ext>
            </a:extLst>
          </p:cNvPr>
          <p:cNvSpPr/>
          <p:nvPr/>
        </p:nvSpPr>
        <p:spPr>
          <a:xfrm>
            <a:off x="10196255" y="6291474"/>
            <a:ext cx="1888067" cy="29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568B1D"/>
                </a:solidFill>
              </a:rPr>
              <a:t>Pricing</a:t>
            </a:r>
            <a:endParaRPr lang="en-US" sz="1400" i="1" dirty="0">
              <a:solidFill>
                <a:srgbClr val="568B1D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7C71C5-F342-453B-A5C2-41EEC372EE25}"/>
              </a:ext>
            </a:extLst>
          </p:cNvPr>
          <p:cNvSpPr/>
          <p:nvPr/>
        </p:nvSpPr>
        <p:spPr>
          <a:xfrm>
            <a:off x="6265333" y="4389629"/>
            <a:ext cx="1888067" cy="400435"/>
          </a:xfrm>
          <a:prstGeom prst="rect">
            <a:avLst/>
          </a:prstGeom>
          <a:solidFill>
            <a:srgbClr val="D41A68"/>
          </a:solidFill>
          <a:ln>
            <a:solidFill>
              <a:srgbClr val="D41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Steven Persons</a:t>
            </a:r>
          </a:p>
          <a:p>
            <a:pPr algn="ctr"/>
            <a:r>
              <a:rPr lang="en-US" sz="1200" i="1" dirty="0"/>
              <a:t>Sr. Trainer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7229F4-7B71-48FD-9F72-7D52FCC0972E}"/>
              </a:ext>
            </a:extLst>
          </p:cNvPr>
          <p:cNvSpPr/>
          <p:nvPr/>
        </p:nvSpPr>
        <p:spPr>
          <a:xfrm>
            <a:off x="8230795" y="3909427"/>
            <a:ext cx="1888067" cy="400435"/>
          </a:xfrm>
          <a:prstGeom prst="rect">
            <a:avLst/>
          </a:prstGeom>
          <a:solidFill>
            <a:srgbClr val="0075A8"/>
          </a:solidFill>
          <a:ln>
            <a:solidFill>
              <a:srgbClr val="007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Cindy John</a:t>
            </a:r>
          </a:p>
          <a:p>
            <a:pPr algn="ctr"/>
            <a:r>
              <a:rPr lang="en-US" sz="1200" i="1" dirty="0"/>
              <a:t>Sales Ops Supervisor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7EC3B6-2960-4141-A04D-A19ACD5BF71B}"/>
              </a:ext>
            </a:extLst>
          </p:cNvPr>
          <p:cNvSpPr/>
          <p:nvPr/>
        </p:nvSpPr>
        <p:spPr>
          <a:xfrm>
            <a:off x="6265333" y="4869831"/>
            <a:ext cx="1888067" cy="400435"/>
          </a:xfrm>
          <a:prstGeom prst="rect">
            <a:avLst/>
          </a:prstGeom>
          <a:solidFill>
            <a:srgbClr val="D41A68"/>
          </a:solidFill>
          <a:ln>
            <a:solidFill>
              <a:srgbClr val="D41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Kyra McGrath</a:t>
            </a:r>
          </a:p>
          <a:p>
            <a:pPr algn="ctr"/>
            <a:r>
              <a:rPr lang="en-US" sz="1200" i="1" dirty="0"/>
              <a:t>Trainer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54800F-5059-4429-AB3A-B972513AFE66}"/>
              </a:ext>
            </a:extLst>
          </p:cNvPr>
          <p:cNvSpPr/>
          <p:nvPr/>
        </p:nvSpPr>
        <p:spPr>
          <a:xfrm>
            <a:off x="8230795" y="4389629"/>
            <a:ext cx="1888067" cy="400435"/>
          </a:xfrm>
          <a:prstGeom prst="rect">
            <a:avLst/>
          </a:prstGeom>
          <a:solidFill>
            <a:srgbClr val="0075A8"/>
          </a:solidFill>
          <a:ln>
            <a:solidFill>
              <a:srgbClr val="007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Janna Zenchenko</a:t>
            </a:r>
          </a:p>
          <a:p>
            <a:pPr algn="ctr"/>
            <a:r>
              <a:rPr lang="en-US" sz="1200" i="1" dirty="0"/>
              <a:t>Sales Ops Specialist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7945C0-DA47-465D-881B-7394E63A94D2}"/>
              </a:ext>
            </a:extLst>
          </p:cNvPr>
          <p:cNvSpPr/>
          <p:nvPr/>
        </p:nvSpPr>
        <p:spPr>
          <a:xfrm>
            <a:off x="8230793" y="4869831"/>
            <a:ext cx="1888067" cy="400435"/>
          </a:xfrm>
          <a:prstGeom prst="rect">
            <a:avLst/>
          </a:prstGeom>
          <a:solidFill>
            <a:srgbClr val="0075A8"/>
          </a:solidFill>
          <a:ln>
            <a:solidFill>
              <a:srgbClr val="007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Amy Pham</a:t>
            </a:r>
          </a:p>
          <a:p>
            <a:pPr algn="ctr"/>
            <a:r>
              <a:rPr lang="en-US" sz="1200" i="1" dirty="0"/>
              <a:t>Sales Ops Specialist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47CF6A-2CD3-4C39-932A-99A074391FDA}"/>
              </a:ext>
            </a:extLst>
          </p:cNvPr>
          <p:cNvSpPr/>
          <p:nvPr/>
        </p:nvSpPr>
        <p:spPr>
          <a:xfrm>
            <a:off x="8230793" y="5830234"/>
            <a:ext cx="1888067" cy="400435"/>
          </a:xfrm>
          <a:prstGeom prst="rect">
            <a:avLst/>
          </a:prstGeom>
          <a:solidFill>
            <a:srgbClr val="0075A8"/>
          </a:solidFill>
          <a:ln>
            <a:solidFill>
              <a:srgbClr val="007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Chelsea Lewallen</a:t>
            </a:r>
          </a:p>
          <a:p>
            <a:pPr algn="ctr"/>
            <a:r>
              <a:rPr lang="en-US" sz="1200" i="1" dirty="0"/>
              <a:t>Sales Ops Specialist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C239A-CBE9-47A5-A2EB-74EFE1E20FC7}"/>
              </a:ext>
            </a:extLst>
          </p:cNvPr>
          <p:cNvSpPr/>
          <p:nvPr/>
        </p:nvSpPr>
        <p:spPr>
          <a:xfrm>
            <a:off x="7642362" y="2293207"/>
            <a:ext cx="2685669" cy="765317"/>
          </a:xfrm>
          <a:prstGeom prst="rect">
            <a:avLst/>
          </a:prstGeom>
          <a:solidFill>
            <a:srgbClr val="72B927"/>
          </a:solidFill>
          <a:ln>
            <a:solidFill>
              <a:srgbClr val="72B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Kit Neuman</a:t>
            </a:r>
          </a:p>
          <a:p>
            <a:pPr algn="ctr"/>
            <a:r>
              <a:rPr lang="en-US" sz="1200" i="1" dirty="0"/>
              <a:t>VP, Strategy and Business Intelligence</a:t>
            </a:r>
          </a:p>
          <a:p>
            <a:pPr algn="ctr"/>
            <a:r>
              <a:rPr lang="en-US" sz="1200" i="1" dirty="0"/>
              <a:t>VP, Operations and Enablement – Direct 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E4384E80-E244-4A2D-B81A-227E3C7DCE81}"/>
              </a:ext>
            </a:extLst>
          </p:cNvPr>
          <p:cNvCxnSpPr>
            <a:cxnSpLocks/>
            <a:stCxn id="39" idx="3"/>
            <a:endCxn id="41" idx="3"/>
          </p:cNvCxnSpPr>
          <p:nvPr/>
        </p:nvCxnSpPr>
        <p:spPr>
          <a:xfrm>
            <a:off x="10118862" y="4109645"/>
            <a:ext cx="12700" cy="48020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B59CF327-38F5-47D0-AC81-5A1E0A4E73B4}"/>
              </a:ext>
            </a:extLst>
          </p:cNvPr>
          <p:cNvCxnSpPr>
            <a:cxnSpLocks/>
            <a:stCxn id="41" idx="3"/>
            <a:endCxn id="42" idx="3"/>
          </p:cNvCxnSpPr>
          <p:nvPr/>
        </p:nvCxnSpPr>
        <p:spPr>
          <a:xfrm flipH="1">
            <a:off x="10118860" y="4589847"/>
            <a:ext cx="2" cy="480202"/>
          </a:xfrm>
          <a:prstGeom prst="bentConnector3">
            <a:avLst>
              <a:gd name="adj1" fmla="val -1143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B58472C9-8723-4453-8D2D-617EBBFB7107}"/>
              </a:ext>
            </a:extLst>
          </p:cNvPr>
          <p:cNvCxnSpPr>
            <a:cxnSpLocks/>
            <a:stCxn id="42" idx="3"/>
            <a:endCxn id="45" idx="3"/>
          </p:cNvCxnSpPr>
          <p:nvPr/>
        </p:nvCxnSpPr>
        <p:spPr>
          <a:xfrm>
            <a:off x="10118860" y="5070049"/>
            <a:ext cx="12700" cy="960403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9786210-0DD0-4698-9567-0B4540CCC28A}"/>
              </a:ext>
            </a:extLst>
          </p:cNvPr>
          <p:cNvCxnSpPr>
            <a:cxnSpLocks/>
            <a:stCxn id="13" idx="2"/>
            <a:endCxn id="39" idx="0"/>
          </p:cNvCxnSpPr>
          <p:nvPr/>
        </p:nvCxnSpPr>
        <p:spPr>
          <a:xfrm>
            <a:off x="9174829" y="3829660"/>
            <a:ext cx="0" cy="79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8FABD6E7-2010-4284-98ED-156A990EB481}"/>
              </a:ext>
            </a:extLst>
          </p:cNvPr>
          <p:cNvCxnSpPr>
            <a:cxnSpLocks/>
            <a:stCxn id="11" idx="2"/>
            <a:endCxn id="38" idx="1"/>
          </p:cNvCxnSpPr>
          <p:nvPr/>
        </p:nvCxnSpPr>
        <p:spPr>
          <a:xfrm rot="5400000">
            <a:off x="6357257" y="3737736"/>
            <a:ext cx="760187" cy="944034"/>
          </a:xfrm>
          <a:prstGeom prst="bentConnector4">
            <a:avLst>
              <a:gd name="adj1" fmla="val 36831"/>
              <a:gd name="adj2" fmla="val 1242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D6132A0-8362-461D-8A95-3F2CA11BD9A3}"/>
              </a:ext>
            </a:extLst>
          </p:cNvPr>
          <p:cNvCxnSpPr>
            <a:cxnSpLocks/>
            <a:stCxn id="38" idx="1"/>
            <a:endCxn id="40" idx="1"/>
          </p:cNvCxnSpPr>
          <p:nvPr/>
        </p:nvCxnSpPr>
        <p:spPr>
          <a:xfrm rot="10800000" flipV="1">
            <a:off x="6265333" y="4589847"/>
            <a:ext cx="12700" cy="48020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8759124E-FD64-40C2-B359-3C07401DBD86}"/>
              </a:ext>
            </a:extLst>
          </p:cNvPr>
          <p:cNvSpPr/>
          <p:nvPr/>
        </p:nvSpPr>
        <p:spPr>
          <a:xfrm>
            <a:off x="8230793" y="5350033"/>
            <a:ext cx="1888067" cy="400435"/>
          </a:xfrm>
          <a:prstGeom prst="rect">
            <a:avLst/>
          </a:prstGeom>
          <a:solidFill>
            <a:srgbClr val="0075A8"/>
          </a:solidFill>
          <a:ln>
            <a:solidFill>
              <a:srgbClr val="007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Jodi Burnett</a:t>
            </a:r>
          </a:p>
          <a:p>
            <a:pPr algn="ctr"/>
            <a:r>
              <a:rPr lang="en-US" sz="1200" i="1" dirty="0"/>
              <a:t>Sales Ops Specialist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5ED609C4-D622-4A80-9292-C9B450D50C35}"/>
              </a:ext>
            </a:extLst>
          </p:cNvPr>
          <p:cNvCxnSpPr>
            <a:cxnSpLocks/>
            <a:stCxn id="69" idx="3"/>
            <a:endCxn id="45" idx="3"/>
          </p:cNvCxnSpPr>
          <p:nvPr/>
        </p:nvCxnSpPr>
        <p:spPr>
          <a:xfrm>
            <a:off x="10118860" y="5550251"/>
            <a:ext cx="12700" cy="480201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03147A9-2B8B-4D84-A930-D2DD25B58FBB}"/>
              </a:ext>
            </a:extLst>
          </p:cNvPr>
          <p:cNvSpPr/>
          <p:nvPr/>
        </p:nvSpPr>
        <p:spPr>
          <a:xfrm>
            <a:off x="10532533" y="4869831"/>
            <a:ext cx="1551787" cy="615059"/>
          </a:xfrm>
          <a:prstGeom prst="wedgeRectCallout">
            <a:avLst>
              <a:gd name="adj1" fmla="val -60116"/>
              <a:gd name="adj2" fmla="val 18450"/>
            </a:avLst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4472C4"/>
                </a:solidFill>
              </a:rPr>
              <a:t>2 more Sales Ops Specialists to be added by April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C3598E8-730F-4489-9FE5-72D8D537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8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E3BF-7641-D447-B00F-EACC8CAD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Enablement goals for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2973A-72BE-45AD-B64F-2EAA6FE5B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4447" y="2937400"/>
            <a:ext cx="8448820" cy="28791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Increase productive engagement with the sales team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dirty="0"/>
              <a:t>more time side-by-side, directly with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Contribute to executing the 2022 plan</a:t>
            </a:r>
            <a:r>
              <a:rPr lang="en-US" sz="2000" b="1" dirty="0"/>
              <a:t>: </a:t>
            </a:r>
            <a:r>
              <a:rPr lang="en-US" sz="2000" dirty="0"/>
              <a:t>deliver training, on-time cases, pricing analyses, market-specific support,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Define the future of enablement</a:t>
            </a:r>
            <a:r>
              <a:rPr lang="en-US" sz="2000" b="1" dirty="0"/>
              <a:t>: </a:t>
            </a:r>
            <a:r>
              <a:rPr lang="en-US" sz="2000" dirty="0"/>
              <a:t>outline the highest value use of Enablement team time and attention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7952E-585D-43EE-A06C-90D3DD9D30E4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9EEFE-D6FF-4B29-B6CB-BEE2230DA554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7CEA9-AFE3-41DE-B63E-62B9DB98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E3BF-7641-D447-B00F-EACC8CAD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5" y="1439790"/>
            <a:ext cx="6042452" cy="691947"/>
          </a:xfrm>
        </p:spPr>
        <p:txBody>
          <a:bodyPr>
            <a:normAutofit/>
          </a:bodyPr>
          <a:lstStyle/>
          <a:p>
            <a:r>
              <a:rPr lang="en-US" dirty="0"/>
              <a:t>Enablement topics for today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921BA-B020-4C27-B842-C18660185FDF}"/>
              </a:ext>
            </a:extLst>
          </p:cNvPr>
          <p:cNvSpPr/>
          <p:nvPr/>
        </p:nvSpPr>
        <p:spPr>
          <a:xfrm>
            <a:off x="2027766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What is ‘Sales Enablement?’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A03B0-75F6-4BD0-A503-6D00ADB49F15}"/>
              </a:ext>
            </a:extLst>
          </p:cNvPr>
          <p:cNvSpPr/>
          <p:nvPr/>
        </p:nvSpPr>
        <p:spPr>
          <a:xfrm>
            <a:off x="2027766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5A08A-AD36-4977-BEE5-D92EC18955B7}"/>
              </a:ext>
            </a:extLst>
          </p:cNvPr>
          <p:cNvSpPr/>
          <p:nvPr/>
        </p:nvSpPr>
        <p:spPr>
          <a:xfrm>
            <a:off x="4906432" y="2971799"/>
            <a:ext cx="2696634" cy="6688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New Sales Tools + Visibility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32D51-CC01-414B-936B-1B5245F015AB}"/>
              </a:ext>
            </a:extLst>
          </p:cNvPr>
          <p:cNvSpPr/>
          <p:nvPr/>
        </p:nvSpPr>
        <p:spPr>
          <a:xfrm>
            <a:off x="4906432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C932F-FD27-40B1-857D-25B3F91EA49B}"/>
              </a:ext>
            </a:extLst>
          </p:cNvPr>
          <p:cNvSpPr/>
          <p:nvPr/>
        </p:nvSpPr>
        <p:spPr>
          <a:xfrm>
            <a:off x="7785099" y="2971799"/>
            <a:ext cx="2696634" cy="66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Customer Service Transformation: </a:t>
            </a:r>
            <a:r>
              <a:rPr lang="en-US" b="1" dirty="0"/>
              <a:t>Quality First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B727A-8A14-45C0-9527-917AE1096BB4}"/>
              </a:ext>
            </a:extLst>
          </p:cNvPr>
          <p:cNvSpPr/>
          <p:nvPr/>
        </p:nvSpPr>
        <p:spPr>
          <a:xfrm>
            <a:off x="7785099" y="2971799"/>
            <a:ext cx="2696634" cy="265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7032A-64A1-4732-BFC0-EB958259ABDE}"/>
              </a:ext>
            </a:extLst>
          </p:cNvPr>
          <p:cNvSpPr txBox="1"/>
          <p:nvPr/>
        </p:nvSpPr>
        <p:spPr>
          <a:xfrm>
            <a:off x="2027766" y="3733800"/>
            <a:ext cx="269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Overview of the Sales Enablement function and key goals for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45573-788F-4BA5-B2AE-2EE6CD5ADF41}"/>
              </a:ext>
            </a:extLst>
          </p:cNvPr>
          <p:cNvSpPr txBox="1"/>
          <p:nvPr/>
        </p:nvSpPr>
        <p:spPr>
          <a:xfrm>
            <a:off x="4906433" y="3733800"/>
            <a:ext cx="269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Introduction of new tools and data visibility for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4EA53-6E11-4CFE-9BB2-F7240527FA3A}"/>
              </a:ext>
            </a:extLst>
          </p:cNvPr>
          <p:cNvSpPr txBox="1"/>
          <p:nvPr/>
        </p:nvSpPr>
        <p:spPr>
          <a:xfrm>
            <a:off x="7785098" y="3733800"/>
            <a:ext cx="2696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Overview of the Customer Service Transformation set to launch across Customer Care, Field Service, and Supply Chain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82B0C9-E97F-4038-AC52-DA5A61415FE4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0AC9E5-2546-43E8-8E56-149723F1DA64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92F9BD-EA76-43E6-90C2-B74450A7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8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New tools – </a:t>
            </a:r>
            <a:r>
              <a:rPr lang="en-US" dirty="0" err="1"/>
              <a:t>HighSpot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6096000" y="1331843"/>
            <a:ext cx="6096000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B9BC74C-4C88-40C5-BDD2-122B714BE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/>
          <a:stretch/>
        </p:blipFill>
        <p:spPr>
          <a:xfrm>
            <a:off x="2375779" y="1331841"/>
            <a:ext cx="9653289" cy="5254949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E607E8A-A885-4EC0-9EB5-9113DCDED9D7}"/>
              </a:ext>
            </a:extLst>
          </p:cNvPr>
          <p:cNvSpPr/>
          <p:nvPr/>
        </p:nvSpPr>
        <p:spPr>
          <a:xfrm>
            <a:off x="162932" y="4471416"/>
            <a:ext cx="3037468" cy="1783080"/>
          </a:xfrm>
          <a:prstGeom prst="wedgeRectCallout">
            <a:avLst>
              <a:gd name="adj1" fmla="val 69634"/>
              <a:gd name="adj2" fmla="val -15742"/>
            </a:avLst>
          </a:prstGeom>
          <a:solidFill>
            <a:srgbClr val="FFFFFF"/>
          </a:solidFill>
          <a:ln>
            <a:solidFill>
              <a:srgbClr val="007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5A8"/>
                </a:solidFill>
              </a:rPr>
              <a:t>Which would you pick to send to a customer interested in a Q5?</a:t>
            </a:r>
          </a:p>
        </p:txBody>
      </p:sp>
    </p:spTree>
    <p:extLst>
      <p:ext uri="{BB962C8B-B14F-4D97-AF65-F5344CB8AC3E}">
        <p14:creationId xmlns:p14="http://schemas.microsoft.com/office/powerpoint/2010/main" val="343000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6096000" y="1331841"/>
            <a:ext cx="6096000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8E3E8D-C28D-4936-BDD1-9F6FB308E3FF}"/>
              </a:ext>
            </a:extLst>
          </p:cNvPr>
          <p:cNvSpPr/>
          <p:nvPr/>
        </p:nvSpPr>
        <p:spPr>
          <a:xfrm>
            <a:off x="10070405" y="1278"/>
            <a:ext cx="2131533" cy="1962088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99ABA3-23EE-4D6E-88F2-F86FF3B95522}"/>
              </a:ext>
            </a:extLst>
          </p:cNvPr>
          <p:cNvSpPr/>
          <p:nvPr/>
        </p:nvSpPr>
        <p:spPr>
          <a:xfrm>
            <a:off x="9919252" y="198782"/>
            <a:ext cx="2078432" cy="17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C01E9F-8698-4912-A920-C380EC105B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New tools – </a:t>
            </a:r>
            <a:r>
              <a:rPr lang="en-US" dirty="0" err="1"/>
              <a:t>HighSpot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00A31A-CD0E-4143-B4DD-A46A820A12E7}"/>
              </a:ext>
            </a:extLst>
          </p:cNvPr>
          <p:cNvSpPr txBox="1">
            <a:spLocks/>
          </p:cNvSpPr>
          <p:nvPr/>
        </p:nvSpPr>
        <p:spPr>
          <a:xfrm>
            <a:off x="816221" y="1963365"/>
            <a:ext cx="4537658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u="sng" dirty="0">
                <a:solidFill>
                  <a:srgbClr val="0075A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</a:t>
            </a:r>
            <a:r>
              <a:rPr lang="en-US" sz="1800" b="1" u="sng" dirty="0" err="1">
                <a:solidFill>
                  <a:srgbClr val="0075A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HighSpot</a:t>
            </a:r>
            <a:r>
              <a:rPr lang="en-US" sz="1800" b="1" u="sng" dirty="0">
                <a:solidFill>
                  <a:srgbClr val="0075A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delivers</a:t>
            </a:r>
            <a:endParaRPr lang="en-US" sz="1800" b="1" u="sng" dirty="0">
              <a:solidFill>
                <a:srgbClr val="0075A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Intuitive interface for users to interact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content/collateral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Built for Salesforce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easy to find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file size limitations</a:t>
            </a:r>
            <a:b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ctivity is marked in Salesforce</a:t>
            </a:r>
            <a:b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Reporting tools allow for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tracking end-user engagement with content</a:t>
            </a:r>
            <a:b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Suggested content based on vertical/persona and previously successful collateral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1159D9-9EE0-5B4F-92D3-7F62E72364D5}"/>
              </a:ext>
            </a:extLst>
          </p:cNvPr>
          <p:cNvSpPr txBox="1">
            <a:spLocks/>
          </p:cNvSpPr>
          <p:nvPr/>
        </p:nvSpPr>
        <p:spPr>
          <a:xfrm>
            <a:off x="6912221" y="1963365"/>
            <a:ext cx="4537658" cy="437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u="sng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Why this benefits YOU</a:t>
            </a:r>
            <a:endParaRPr lang="en-US" sz="1800" b="1" u="sng" dirty="0">
              <a:solidFill>
                <a:schemeClr val="accent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Reps/Marketing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spend less time looking for content</a:t>
            </a:r>
            <a:b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Reps can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custom, engaging curated landing pages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sent collateral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Structured onboarding and training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through vertical/persona collateral “plays”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Drives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consistent execution in messaging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programs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Track effectiveness of sales collateral – concentrate on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producing more content that leads to more closed-wins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6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4B63-612C-654E-90CB-6ADD74CAD488}"/>
              </a:ext>
            </a:extLst>
          </p:cNvPr>
          <p:cNvSpPr/>
          <p:nvPr/>
        </p:nvSpPr>
        <p:spPr>
          <a:xfrm>
            <a:off x="6096000" y="1331843"/>
            <a:ext cx="6096000" cy="5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New tools – </a:t>
            </a:r>
            <a:r>
              <a:rPr lang="en-US" dirty="0" err="1"/>
              <a:t>HighSpot</a:t>
            </a:r>
            <a:endParaRPr lang="en-US" dirty="0"/>
          </a:p>
        </p:txBody>
      </p:sp>
      <p:pic>
        <p:nvPicPr>
          <p:cNvPr id="20" name="Picture 19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9CF2C20D-FE9B-4AFB-9C6B-D6779E07C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0" y="1110588"/>
            <a:ext cx="10177728" cy="55836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D6C714-9912-4630-A296-C4DD5D23C709}"/>
              </a:ext>
            </a:extLst>
          </p:cNvPr>
          <p:cNvSpPr txBox="1"/>
          <p:nvPr/>
        </p:nvSpPr>
        <p:spPr>
          <a:xfrm>
            <a:off x="926592" y="1000342"/>
            <a:ext cx="10672281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Sales Plays: How Marketing can build out “Sales Plays” for products, segments (verticals), or personas</a:t>
            </a:r>
          </a:p>
        </p:txBody>
      </p:sp>
    </p:spTree>
    <p:extLst>
      <p:ext uri="{BB962C8B-B14F-4D97-AF65-F5344CB8AC3E}">
        <p14:creationId xmlns:p14="http://schemas.microsoft.com/office/powerpoint/2010/main" val="154091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KO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57C5CC"/>
      </a:accent2>
      <a:accent3>
        <a:srgbClr val="72B927"/>
      </a:accent3>
      <a:accent4>
        <a:srgbClr val="D41A68"/>
      </a:accent4>
      <a:accent5>
        <a:srgbClr val="76256D"/>
      </a:accent5>
      <a:accent6>
        <a:srgbClr val="F3F3F3"/>
      </a:accent6>
      <a:hlink>
        <a:srgbClr val="72B927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21761D9B7B949B9DC1055F4B4CDFE" ma:contentTypeVersion="13" ma:contentTypeDescription="Crée un document." ma:contentTypeScope="" ma:versionID="4bf0dca7d7bf59ece194c2220fb2e52f">
  <xsd:schema xmlns:xsd="http://www.w3.org/2001/XMLSchema" xmlns:xs="http://www.w3.org/2001/XMLSchema" xmlns:p="http://schemas.microsoft.com/office/2006/metadata/properties" xmlns:ns3="d633b08a-cf3a-44f0-9cb8-3e2b81016ae7" xmlns:ns4="7a3ae62c-fc7b-45a4-bbf7-4e3f6f19f838" targetNamespace="http://schemas.microsoft.com/office/2006/metadata/properties" ma:root="true" ma:fieldsID="c4f64caa0ae6f9a11869dbc1aebad72c" ns3:_="" ns4:_="">
    <xsd:import namespace="d633b08a-cf3a-44f0-9cb8-3e2b81016ae7"/>
    <xsd:import namespace="7a3ae62c-fc7b-45a4-bbf7-4e3f6f19f8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3b08a-cf3a-44f0-9cb8-3e2b81016a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ae62c-fc7b-45a4-bbf7-4e3f6f19f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4CB78C-BED5-4E80-A59A-5FAF7378DB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732A19-545B-4F97-9133-A581C112A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3b08a-cf3a-44f0-9cb8-3e2b81016ae7"/>
    <ds:schemaRef ds:uri="7a3ae62c-fc7b-45a4-bbf7-4e3f6f19f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05BD9D-92E0-46B7-8A50-218D1D7A48F4}">
  <ds:schemaRefs>
    <ds:schemaRef ds:uri="http://schemas.microsoft.com/office/infopath/2007/PartnerControls"/>
    <ds:schemaRef ds:uri="d633b08a-cf3a-44f0-9cb8-3e2b81016ae7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7a3ae62c-fc7b-45a4-bbf7-4e3f6f19f8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6927</TotalTime>
  <Words>2133</Words>
  <Application>Microsoft Office PowerPoint</Application>
  <PresentationFormat>Widescreen</PresentationFormat>
  <Paragraphs>319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Gilroy</vt:lpstr>
      <vt:lpstr>Gilroy SemiBold</vt:lpstr>
      <vt:lpstr>Symbol</vt:lpstr>
      <vt:lpstr>Wingdings</vt:lpstr>
      <vt:lpstr>Office Theme</vt:lpstr>
      <vt:lpstr>Sales Enablement</vt:lpstr>
      <vt:lpstr>Enablement topics for today</vt:lpstr>
      <vt:lpstr>Enablement topics for today</vt:lpstr>
      <vt:lpstr>PowerPoint Presentation</vt:lpstr>
      <vt:lpstr>Enablement goals for 2022</vt:lpstr>
      <vt:lpstr>Enablement topics for today</vt:lpstr>
      <vt:lpstr>PowerPoint Presentation</vt:lpstr>
      <vt:lpstr>PowerPoint Presentation</vt:lpstr>
      <vt:lpstr>PowerPoint Presentation</vt:lpstr>
      <vt:lpstr>PowerPoint Presentation</vt:lpstr>
      <vt:lpstr>When to expect HighSpot</vt:lpstr>
      <vt:lpstr>PowerPoint Presentation</vt:lpstr>
      <vt:lpstr>PowerPoint Presentation</vt:lpstr>
      <vt:lpstr>When to expect SalesLoft</vt:lpstr>
      <vt:lpstr>PowerPoint Presentation</vt:lpstr>
      <vt:lpstr>PowerPoint Presentation</vt:lpstr>
      <vt:lpstr>When to expect Account Visibility</vt:lpstr>
      <vt:lpstr>Enablement topics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Ruvolo</dc:creator>
  <cp:lastModifiedBy>Megan Backus</cp:lastModifiedBy>
  <cp:revision>31</cp:revision>
  <dcterms:created xsi:type="dcterms:W3CDTF">2020-12-15T22:42:06Z</dcterms:created>
  <dcterms:modified xsi:type="dcterms:W3CDTF">2022-01-21T23:14:22Z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0x010100CBC21761D9B7B949B9DC1055F4B4CDFE</vt:lpwstr>
  </property>
</Properties>
</file>